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350" r:id="rId2"/>
    <p:sldId id="616" r:id="rId3"/>
    <p:sldId id="617" r:id="rId4"/>
    <p:sldId id="618" r:id="rId5"/>
    <p:sldId id="610" r:id="rId6"/>
    <p:sldId id="619" r:id="rId7"/>
    <p:sldId id="611" r:id="rId8"/>
    <p:sldId id="612" r:id="rId9"/>
    <p:sldId id="615" r:id="rId10"/>
    <p:sldId id="621" r:id="rId11"/>
    <p:sldId id="622" r:id="rId12"/>
    <p:sldId id="623" r:id="rId13"/>
    <p:sldId id="613" r:id="rId14"/>
    <p:sldId id="614" r:id="rId15"/>
    <p:sldId id="624" r:id="rId16"/>
    <p:sldId id="625" r:id="rId17"/>
    <p:sldId id="339" r:id="rId18"/>
  </p:sldIdLst>
  <p:sldSz cx="9144000" cy="6858000" type="screen4x3"/>
  <p:notesSz cx="7023100" cy="9309100"/>
  <p:defaultTextStyle>
    <a:defPPr>
      <a:defRPr lang="en-US"/>
    </a:defPPr>
    <a:lvl1pPr algn="l" rtl="0" fontAlgn="base">
      <a:spcBef>
        <a:spcPct val="0"/>
      </a:spcBef>
      <a:spcAft>
        <a:spcPct val="0"/>
      </a:spcAft>
      <a:defRPr sz="20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0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0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0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0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55" autoAdjust="0"/>
    <p:restoredTop sz="91090" autoAdjust="0"/>
  </p:normalViewPr>
  <p:slideViewPr>
    <p:cSldViewPr>
      <p:cViewPr>
        <p:scale>
          <a:sx n="100" d="100"/>
          <a:sy n="100" d="100"/>
        </p:scale>
        <p:origin x="-1568" y="-480"/>
      </p:cViewPr>
      <p:guideLst>
        <p:guide orient="horz" pos="1104"/>
        <p:guide pos="2880"/>
      </p:guideLst>
    </p:cSldViewPr>
  </p:slideViewPr>
  <p:outlineViewPr>
    <p:cViewPr>
      <p:scale>
        <a:sx n="33" d="100"/>
        <a:sy n="33" d="100"/>
      </p:scale>
      <p:origin x="0" y="666"/>
    </p:cViewPr>
  </p:outlineViewPr>
  <p:notesTextViewPr>
    <p:cViewPr>
      <p:scale>
        <a:sx n="100" d="100"/>
        <a:sy n="100" d="100"/>
      </p:scale>
      <p:origin x="0" y="0"/>
    </p:cViewPr>
  </p:notesTextViewPr>
  <p:sorterViewPr>
    <p:cViewPr>
      <p:scale>
        <a:sx n="106" d="100"/>
        <a:sy n="106" d="100"/>
      </p:scale>
      <p:origin x="0" y="268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577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sz="quarter" idx="1"/>
          </p:nvPr>
        </p:nvSpPr>
        <p:spPr>
          <a:xfrm>
            <a:off x="3977531" y="0"/>
            <a:ext cx="3043979" cy="465773"/>
          </a:xfrm>
          <a:prstGeom prst="rect">
            <a:avLst/>
          </a:prstGeom>
        </p:spPr>
        <p:txBody>
          <a:bodyPr vert="horz" lIns="91577" tIns="45789" rIns="91577" bIns="45789" rtlCol="0"/>
          <a:lstStyle>
            <a:lvl1pPr algn="r">
              <a:defRPr sz="1200"/>
            </a:lvl1pPr>
          </a:lstStyle>
          <a:p>
            <a:fld id="{7CABB6D9-7B0B-4418-8900-580354C7AC75}" type="datetimeFigureOut">
              <a:rPr lang="en-US" smtClean="0"/>
              <a:t>8/28/15</a:t>
            </a:fld>
            <a:endParaRPr lang="en-US"/>
          </a:p>
        </p:txBody>
      </p:sp>
      <p:sp>
        <p:nvSpPr>
          <p:cNvPr id="4" name="Footer Placeholder 3"/>
          <p:cNvSpPr>
            <a:spLocks noGrp="1"/>
          </p:cNvSpPr>
          <p:nvPr>
            <p:ph type="ftr" sz="quarter" idx="2"/>
          </p:nvPr>
        </p:nvSpPr>
        <p:spPr>
          <a:xfrm>
            <a:off x="1" y="8841738"/>
            <a:ext cx="3043979" cy="465773"/>
          </a:xfrm>
          <a:prstGeom prst="rect">
            <a:avLst/>
          </a:prstGeom>
        </p:spPr>
        <p:txBody>
          <a:bodyPr vert="horz" lIns="91577" tIns="45789" rIns="91577" bIns="45789" rtlCol="0" anchor="b"/>
          <a:lstStyle>
            <a:lvl1pPr algn="l">
              <a:defRPr sz="1200"/>
            </a:lvl1pPr>
          </a:lstStyle>
          <a:p>
            <a:endParaRPr lang="en-US"/>
          </a:p>
        </p:txBody>
      </p:sp>
      <p:sp>
        <p:nvSpPr>
          <p:cNvPr id="5" name="Slide Number Placeholder 4"/>
          <p:cNvSpPr>
            <a:spLocks noGrp="1"/>
          </p:cNvSpPr>
          <p:nvPr>
            <p:ph type="sldNum" sz="quarter" idx="3"/>
          </p:nvPr>
        </p:nvSpPr>
        <p:spPr>
          <a:xfrm>
            <a:off x="3977531" y="8841738"/>
            <a:ext cx="3043979" cy="465773"/>
          </a:xfrm>
          <a:prstGeom prst="rect">
            <a:avLst/>
          </a:prstGeom>
        </p:spPr>
        <p:txBody>
          <a:bodyPr vert="horz" lIns="91577" tIns="45789" rIns="91577" bIns="45789" rtlCol="0" anchor="b"/>
          <a:lstStyle>
            <a:lvl1pPr algn="r">
              <a:defRPr sz="1200"/>
            </a:lvl1pPr>
          </a:lstStyle>
          <a:p>
            <a:fld id="{1A0D83F7-570A-43BF-9B24-997309BA419F}" type="slidenum">
              <a:rPr lang="en-US" smtClean="0"/>
              <a:t>‹#›</a:t>
            </a:fld>
            <a:endParaRPr lang="en-US"/>
          </a:p>
        </p:txBody>
      </p:sp>
    </p:spTree>
    <p:extLst>
      <p:ext uri="{BB962C8B-B14F-4D97-AF65-F5344CB8AC3E}">
        <p14:creationId xmlns:p14="http://schemas.microsoft.com/office/powerpoint/2010/main" val="2905544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3043343" cy="465455"/>
          </a:xfrm>
          <a:prstGeom prst="rect">
            <a:avLst/>
          </a:prstGeom>
          <a:noFill/>
          <a:ln w="9525">
            <a:noFill/>
            <a:miter lim="800000"/>
            <a:headEnd/>
            <a:tailEnd/>
          </a:ln>
          <a:effectLst/>
        </p:spPr>
        <p:txBody>
          <a:bodyPr vert="horz" wrap="square" lIns="93304" tIns="46652" rIns="93304" bIns="46652" numCol="1" anchor="t"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55299" name="Rectangle 3"/>
          <p:cNvSpPr>
            <a:spLocks noGrp="1" noChangeArrowheads="1"/>
          </p:cNvSpPr>
          <p:nvPr>
            <p:ph type="dt" idx="1"/>
          </p:nvPr>
        </p:nvSpPr>
        <p:spPr bwMode="auto">
          <a:xfrm>
            <a:off x="3978132" y="0"/>
            <a:ext cx="3043343" cy="465455"/>
          </a:xfrm>
          <a:prstGeom prst="rect">
            <a:avLst/>
          </a:prstGeom>
          <a:noFill/>
          <a:ln w="9525">
            <a:noFill/>
            <a:miter lim="800000"/>
            <a:headEnd/>
            <a:tailEnd/>
          </a:ln>
          <a:effectLst/>
        </p:spPr>
        <p:txBody>
          <a:bodyPr vert="horz" wrap="square" lIns="93304" tIns="46652" rIns="93304" bIns="46652" numCol="1" anchor="t" anchorCtr="0" compatLnSpc="1">
            <a:prstTxWarp prst="textNoShape">
              <a:avLst/>
            </a:prstTxWarp>
          </a:bodyPr>
          <a:lstStyle>
            <a:lvl1pPr algn="r">
              <a:defRPr sz="1200">
                <a:latin typeface="Arial" charset="0"/>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301" name="Rectangle 5"/>
          <p:cNvSpPr>
            <a:spLocks noGrp="1" noChangeArrowheads="1"/>
          </p:cNvSpPr>
          <p:nvPr>
            <p:ph type="body" sz="quarter" idx="3"/>
          </p:nvPr>
        </p:nvSpPr>
        <p:spPr bwMode="auto">
          <a:xfrm>
            <a:off x="702310" y="4421823"/>
            <a:ext cx="5618480" cy="4189095"/>
          </a:xfrm>
          <a:prstGeom prst="rect">
            <a:avLst/>
          </a:prstGeom>
          <a:noFill/>
          <a:ln w="9525">
            <a:noFill/>
            <a:miter lim="800000"/>
            <a:headEnd/>
            <a:tailEnd/>
          </a:ln>
          <a:effectLst/>
        </p:spPr>
        <p:txBody>
          <a:bodyPr vert="horz" wrap="square" lIns="93304" tIns="46652" rIns="93304" bIns="4665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5302" name="Rectangle 6"/>
          <p:cNvSpPr>
            <a:spLocks noGrp="1" noChangeArrowheads="1"/>
          </p:cNvSpPr>
          <p:nvPr>
            <p:ph type="ftr" sz="quarter" idx="4"/>
          </p:nvPr>
        </p:nvSpPr>
        <p:spPr bwMode="auto">
          <a:xfrm>
            <a:off x="0" y="8842030"/>
            <a:ext cx="3043343" cy="465455"/>
          </a:xfrm>
          <a:prstGeom prst="rect">
            <a:avLst/>
          </a:prstGeom>
          <a:noFill/>
          <a:ln w="9525">
            <a:noFill/>
            <a:miter lim="800000"/>
            <a:headEnd/>
            <a:tailEnd/>
          </a:ln>
          <a:effectLst/>
        </p:spPr>
        <p:txBody>
          <a:bodyPr vert="horz" wrap="square" lIns="93304" tIns="46652" rIns="93304" bIns="46652" numCol="1" anchor="b"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55303" name="Rectangle 7"/>
          <p:cNvSpPr>
            <a:spLocks noGrp="1" noChangeArrowheads="1"/>
          </p:cNvSpPr>
          <p:nvPr>
            <p:ph type="sldNum" sz="quarter" idx="5"/>
          </p:nvPr>
        </p:nvSpPr>
        <p:spPr bwMode="auto">
          <a:xfrm>
            <a:off x="3978132" y="8842030"/>
            <a:ext cx="3043343" cy="465455"/>
          </a:xfrm>
          <a:prstGeom prst="rect">
            <a:avLst/>
          </a:prstGeom>
          <a:noFill/>
          <a:ln w="9525">
            <a:noFill/>
            <a:miter lim="800000"/>
            <a:headEnd/>
            <a:tailEnd/>
          </a:ln>
          <a:effectLst/>
        </p:spPr>
        <p:txBody>
          <a:bodyPr vert="horz" wrap="square" lIns="93304" tIns="46652" rIns="93304" bIns="46652" numCol="1" anchor="b" anchorCtr="0" compatLnSpc="1">
            <a:prstTxWarp prst="textNoShape">
              <a:avLst/>
            </a:prstTxWarp>
          </a:bodyPr>
          <a:lstStyle>
            <a:lvl1pPr algn="r">
              <a:defRPr sz="1200"/>
            </a:lvl1pPr>
          </a:lstStyle>
          <a:p>
            <a:pPr>
              <a:defRPr/>
            </a:pPr>
            <a:fld id="{98D01A8F-64F7-E849-86B4-5C4D52C0172F}" type="slidenum">
              <a:rPr lang="en-US"/>
              <a:pPr>
                <a:defRPr/>
              </a:pPr>
              <a:t>‹#›</a:t>
            </a:fld>
            <a:endParaRPr lang="en-US" dirty="0"/>
          </a:p>
        </p:txBody>
      </p:sp>
    </p:spTree>
    <p:extLst>
      <p:ext uri="{BB962C8B-B14F-4D97-AF65-F5344CB8AC3E}">
        <p14:creationId xmlns:p14="http://schemas.microsoft.com/office/powerpoint/2010/main" val="24559022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telluridenews.com/articles/2013/05/02/news/doc5180481e8d4bf884851063.txt" TargetMode="External"/><Relationship Id="rId4" Type="http://schemas.openxmlformats.org/officeDocument/2006/relationships/hyperlink" Target="http://www.watchnewspapers.com/view/full_story/22417628/article-TMRAO-Is-Now-Colorado-Flights-Alliance?instance=top_story" TargetMode="External"/><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txBox="1">
            <a:spLocks noGrp="1" noChangeArrowheads="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4" tIns="46652" rIns="93304" bIns="46652" anchor="b"/>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r" eaLnBrk="1" hangingPunct="1"/>
            <a:fld id="{8566E32A-1D48-3747-9204-6669E191B608}" type="slidenum">
              <a:rPr lang="en-US" sz="1200"/>
              <a:pPr algn="r" eaLnBrk="1" hangingPunct="1"/>
              <a:t>1</a:t>
            </a:fld>
            <a:endParaRPr lang="en-US" sz="1200"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http://www.telluridenews.com/articles/2013/05/02/news/doc5180481e8d4bf884851063.txt</a:t>
            </a:r>
            <a:endParaRPr lang="en-US" dirty="0" smtClean="0"/>
          </a:p>
          <a:p>
            <a:r>
              <a:rPr lang="en-US" dirty="0"/>
              <a:t>CFA uses its funds to guarantee and increase the number of flights, mainly from Denver and a few other states, in order to promote the local economy. The guaranteed flights ensure airlines will break even or turn a profit, otherwise TMRAO will make up the difference.</a:t>
            </a:r>
          </a:p>
          <a:p>
            <a:r>
              <a:rPr lang="en-US" dirty="0" smtClean="0">
                <a:hlinkClick r:id="rId4"/>
              </a:rPr>
              <a:t>http://www.watchnewspapers.com/view/full_story/22417628/article-TMRAO-Is-Now-Colorado-Flights-Alliance?instance=top_story</a:t>
            </a:r>
            <a:endParaRPr lang="en-US" dirty="0"/>
          </a:p>
        </p:txBody>
      </p:sp>
      <p:sp>
        <p:nvSpPr>
          <p:cNvPr id="4" name="Slide Number Placeholder 3"/>
          <p:cNvSpPr>
            <a:spLocks noGrp="1"/>
          </p:cNvSpPr>
          <p:nvPr>
            <p:ph type="sldNum" sz="quarter" idx="10"/>
          </p:nvPr>
        </p:nvSpPr>
        <p:spPr/>
        <p:txBody>
          <a:bodyPr/>
          <a:lstStyle/>
          <a:p>
            <a:pPr>
              <a:defRPr/>
            </a:pPr>
            <a:fld id="{98D01A8F-64F7-E849-86B4-5C4D52C0172F}"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defRPr sz="2400">
                <a:solidFill>
                  <a:schemeClr val="tx1"/>
                </a:solidFill>
                <a:latin typeface="Arial" pitchFamily="34" charset="0"/>
                <a:ea typeface="ＭＳ Ｐゴシック" charset="-128"/>
              </a:defRPr>
            </a:lvl1pPr>
            <a:lvl2pPr marL="758090" indent="-291573" eaLnBrk="0" hangingPunct="0">
              <a:defRPr sz="2400">
                <a:solidFill>
                  <a:schemeClr val="tx1"/>
                </a:solidFill>
                <a:latin typeface="Arial" pitchFamily="34" charset="0"/>
                <a:ea typeface="ＭＳ Ｐゴシック" charset="-128"/>
              </a:defRPr>
            </a:lvl2pPr>
            <a:lvl3pPr marL="1166293" indent="-233258" eaLnBrk="0" hangingPunct="0">
              <a:defRPr sz="2400">
                <a:solidFill>
                  <a:schemeClr val="tx1"/>
                </a:solidFill>
                <a:latin typeface="Arial" pitchFamily="34" charset="0"/>
                <a:ea typeface="ＭＳ Ｐゴシック" charset="-128"/>
              </a:defRPr>
            </a:lvl3pPr>
            <a:lvl4pPr marL="1632812" indent="-233258" eaLnBrk="0" hangingPunct="0">
              <a:defRPr sz="2400">
                <a:solidFill>
                  <a:schemeClr val="tx1"/>
                </a:solidFill>
                <a:latin typeface="Arial" pitchFamily="34" charset="0"/>
                <a:ea typeface="ＭＳ Ｐゴシック" charset="-128"/>
              </a:defRPr>
            </a:lvl4pPr>
            <a:lvl5pPr marL="2099328" indent="-233258" eaLnBrk="0" hangingPunct="0">
              <a:defRPr sz="2400">
                <a:solidFill>
                  <a:schemeClr val="tx1"/>
                </a:solidFill>
                <a:latin typeface="Arial" pitchFamily="34" charset="0"/>
                <a:ea typeface="ＭＳ Ｐゴシック" charset="-128"/>
              </a:defRPr>
            </a:lvl5pPr>
            <a:lvl6pPr marL="2565845" indent="-233258" eaLnBrk="0" fontAlgn="base" hangingPunct="0">
              <a:spcBef>
                <a:spcPct val="0"/>
              </a:spcBef>
              <a:spcAft>
                <a:spcPct val="0"/>
              </a:spcAft>
              <a:defRPr sz="2400">
                <a:solidFill>
                  <a:schemeClr val="tx1"/>
                </a:solidFill>
                <a:latin typeface="Arial" pitchFamily="34" charset="0"/>
                <a:ea typeface="ＭＳ Ｐゴシック" charset="-128"/>
              </a:defRPr>
            </a:lvl6pPr>
            <a:lvl7pPr marL="3032362" indent="-233258" eaLnBrk="0" fontAlgn="base" hangingPunct="0">
              <a:spcBef>
                <a:spcPct val="0"/>
              </a:spcBef>
              <a:spcAft>
                <a:spcPct val="0"/>
              </a:spcAft>
              <a:defRPr sz="2400">
                <a:solidFill>
                  <a:schemeClr val="tx1"/>
                </a:solidFill>
                <a:latin typeface="Arial" pitchFamily="34" charset="0"/>
                <a:ea typeface="ＭＳ Ｐゴシック" charset="-128"/>
              </a:defRPr>
            </a:lvl7pPr>
            <a:lvl8pPr marL="3498879" indent="-233258" eaLnBrk="0" fontAlgn="base" hangingPunct="0">
              <a:spcBef>
                <a:spcPct val="0"/>
              </a:spcBef>
              <a:spcAft>
                <a:spcPct val="0"/>
              </a:spcAft>
              <a:defRPr sz="2400">
                <a:solidFill>
                  <a:schemeClr val="tx1"/>
                </a:solidFill>
                <a:latin typeface="Arial" pitchFamily="34" charset="0"/>
                <a:ea typeface="ＭＳ Ｐゴシック" charset="-128"/>
              </a:defRPr>
            </a:lvl8pPr>
            <a:lvl9pPr marL="3965396" indent="-233258" eaLnBrk="0" fontAlgn="base" hangingPunct="0">
              <a:spcBef>
                <a:spcPct val="0"/>
              </a:spcBef>
              <a:spcAft>
                <a:spcPct val="0"/>
              </a:spcAft>
              <a:defRPr sz="2400">
                <a:solidFill>
                  <a:schemeClr val="tx1"/>
                </a:solidFill>
                <a:latin typeface="Arial" pitchFamily="34" charset="0"/>
                <a:ea typeface="ＭＳ Ｐゴシック" charset="-128"/>
              </a:defRPr>
            </a:lvl9pPr>
          </a:lstStyle>
          <a:p>
            <a:pPr eaLnBrk="1" hangingPunct="1">
              <a:defRPr/>
            </a:pPr>
            <a:fld id="{909B9D5D-4823-45CB-89BF-99A6147A905A}" type="slidenum">
              <a:rPr lang="en-US" sz="1200"/>
              <a:pPr eaLnBrk="1" hangingPunct="1">
                <a:defRPr/>
              </a:pPr>
              <a:t>17</a:t>
            </a:fld>
            <a:endParaRPr lang="en-US" sz="1200" dirty="0"/>
          </a:p>
        </p:txBody>
      </p:sp>
      <p:sp>
        <p:nvSpPr>
          <p:cNvPr id="24579" name="Rectangle 7"/>
          <p:cNvSpPr txBox="1">
            <a:spLocks noGrp="1" noChangeArrowheads="1"/>
          </p:cNvSpPr>
          <p:nvPr/>
        </p:nvSpPr>
        <p:spPr bwMode="auto">
          <a:xfrm>
            <a:off x="3978132" y="8842030"/>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4" tIns="46652" rIns="93304" bIns="46652" anchor="b"/>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fld id="{2EDD18FB-31AA-480F-B651-3A118F89CA92}" type="slidenum">
              <a:rPr lang="en-US" sz="1200"/>
              <a:pPr algn="r" eaLnBrk="1" hangingPunct="1"/>
              <a:t>17</a:t>
            </a:fld>
            <a:endParaRPr lang="en-US" sz="1200" dirty="0"/>
          </a:p>
        </p:txBody>
      </p:sp>
      <p:sp>
        <p:nvSpPr>
          <p:cNvPr id="5123" name="Rectangle 2"/>
          <p:cNvSpPr>
            <a:spLocks noGrp="1" noRot="1" noChangeAspect="1" noChangeArrowheads="1" noTextEdit="1"/>
          </p:cNvSpPr>
          <p:nvPr>
            <p:ph type="sldImg"/>
          </p:nvPr>
        </p:nvSpPr>
        <p:spPr>
          <a:ln/>
          <a:extLst/>
        </p:spPr>
      </p:sp>
      <p:sp>
        <p:nvSpPr>
          <p:cNvPr id="5124" name="Rectangle 3"/>
          <p:cNvSpPr>
            <a:spLocks noGrp="1" noChangeArrowheads="1"/>
          </p:cNvSpPr>
          <p:nvPr>
            <p:ph type="body" idx="1"/>
          </p:nvPr>
        </p:nvSpPr>
        <p:spPr/>
        <p:txBody>
          <a:bodyPr/>
          <a:lstStyle/>
          <a:p>
            <a:pPr eaLnBrk="1" hangingPunct="1">
              <a:defRPr/>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A51CFA0-CA63-4140-B19E-C2FA824C4771}" type="slidenum">
              <a:rPr lang="en-US"/>
              <a:pPr>
                <a:defRPr/>
              </a:pPr>
              <a:t>‹#›</a:t>
            </a:fld>
            <a:endParaRPr lang="en-US" dirty="0"/>
          </a:p>
        </p:txBody>
      </p:sp>
    </p:spTree>
    <p:extLst>
      <p:ext uri="{BB962C8B-B14F-4D97-AF65-F5344CB8AC3E}">
        <p14:creationId xmlns:p14="http://schemas.microsoft.com/office/powerpoint/2010/main" val="511488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5267B6-6A9F-CC42-967D-898B8CF1F75B}" type="slidenum">
              <a:rPr lang="en-US"/>
              <a:pPr>
                <a:defRPr/>
              </a:pPr>
              <a:t>‹#›</a:t>
            </a:fld>
            <a:endParaRPr lang="en-US" dirty="0"/>
          </a:p>
        </p:txBody>
      </p:sp>
    </p:spTree>
    <p:extLst>
      <p:ext uri="{BB962C8B-B14F-4D97-AF65-F5344CB8AC3E}">
        <p14:creationId xmlns:p14="http://schemas.microsoft.com/office/powerpoint/2010/main" val="3964703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2DBE532-2BE5-DF46-9DA0-72416C0F94E0}" type="slidenum">
              <a:rPr lang="en-US"/>
              <a:pPr>
                <a:defRPr/>
              </a:pPr>
              <a:t>‹#›</a:t>
            </a:fld>
            <a:endParaRPr lang="en-US" dirty="0"/>
          </a:p>
        </p:txBody>
      </p:sp>
    </p:spTree>
    <p:extLst>
      <p:ext uri="{BB962C8B-B14F-4D97-AF65-F5344CB8AC3E}">
        <p14:creationId xmlns:p14="http://schemas.microsoft.com/office/powerpoint/2010/main" val="1725892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EAA3520-AF83-B84E-9C29-4051A2F8DC7B}" type="slidenum">
              <a:rPr lang="en-US"/>
              <a:pPr>
                <a:defRPr/>
              </a:pPr>
              <a:t>‹#›</a:t>
            </a:fld>
            <a:endParaRPr lang="en-US" dirty="0"/>
          </a:p>
        </p:txBody>
      </p:sp>
    </p:spTree>
    <p:extLst>
      <p:ext uri="{BB962C8B-B14F-4D97-AF65-F5344CB8AC3E}">
        <p14:creationId xmlns:p14="http://schemas.microsoft.com/office/powerpoint/2010/main" val="564651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A6B266E-1F14-F742-88E0-65FFE4E232A9}" type="slidenum">
              <a:rPr lang="en-US"/>
              <a:pPr>
                <a:defRPr/>
              </a:pPr>
              <a:t>‹#›</a:t>
            </a:fld>
            <a:endParaRPr lang="en-US" dirty="0"/>
          </a:p>
        </p:txBody>
      </p:sp>
    </p:spTree>
    <p:extLst>
      <p:ext uri="{BB962C8B-B14F-4D97-AF65-F5344CB8AC3E}">
        <p14:creationId xmlns:p14="http://schemas.microsoft.com/office/powerpoint/2010/main" val="2603017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71B5EC7-585E-084F-9CAF-8F38C936B813}" type="slidenum">
              <a:rPr lang="en-US"/>
              <a:pPr>
                <a:defRPr/>
              </a:pPr>
              <a:t>‹#›</a:t>
            </a:fld>
            <a:endParaRPr lang="en-US" dirty="0"/>
          </a:p>
        </p:txBody>
      </p:sp>
    </p:spTree>
    <p:extLst>
      <p:ext uri="{BB962C8B-B14F-4D97-AF65-F5344CB8AC3E}">
        <p14:creationId xmlns:p14="http://schemas.microsoft.com/office/powerpoint/2010/main" val="1664162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9C9F61B-6767-7A4E-98D3-5DC22F21300A}" type="slidenum">
              <a:rPr lang="en-US"/>
              <a:pPr>
                <a:defRPr/>
              </a:pPr>
              <a:t>‹#›</a:t>
            </a:fld>
            <a:endParaRPr lang="en-US" dirty="0"/>
          </a:p>
        </p:txBody>
      </p:sp>
    </p:spTree>
    <p:extLst>
      <p:ext uri="{BB962C8B-B14F-4D97-AF65-F5344CB8AC3E}">
        <p14:creationId xmlns:p14="http://schemas.microsoft.com/office/powerpoint/2010/main" val="884118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8FF43E5-1417-9C45-BAE7-8442F0DB73A3}" type="slidenum">
              <a:rPr lang="en-US"/>
              <a:pPr>
                <a:defRPr/>
              </a:pPr>
              <a:t>‹#›</a:t>
            </a:fld>
            <a:endParaRPr lang="en-US" dirty="0"/>
          </a:p>
        </p:txBody>
      </p:sp>
    </p:spTree>
    <p:extLst>
      <p:ext uri="{BB962C8B-B14F-4D97-AF65-F5344CB8AC3E}">
        <p14:creationId xmlns:p14="http://schemas.microsoft.com/office/powerpoint/2010/main" val="418465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8F50AEA-E770-7E40-B599-035D7329708B}" type="slidenum">
              <a:rPr lang="en-US"/>
              <a:pPr>
                <a:defRPr/>
              </a:pPr>
              <a:t>‹#›</a:t>
            </a:fld>
            <a:endParaRPr lang="en-US" dirty="0"/>
          </a:p>
        </p:txBody>
      </p:sp>
    </p:spTree>
    <p:extLst>
      <p:ext uri="{BB962C8B-B14F-4D97-AF65-F5344CB8AC3E}">
        <p14:creationId xmlns:p14="http://schemas.microsoft.com/office/powerpoint/2010/main" val="4256973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9A3A143-13D2-5E42-8A84-C64C2C4C53D6}" type="slidenum">
              <a:rPr lang="en-US"/>
              <a:pPr>
                <a:defRPr/>
              </a:pPr>
              <a:t>‹#›</a:t>
            </a:fld>
            <a:endParaRPr lang="en-US" dirty="0"/>
          </a:p>
        </p:txBody>
      </p:sp>
    </p:spTree>
    <p:extLst>
      <p:ext uri="{BB962C8B-B14F-4D97-AF65-F5344CB8AC3E}">
        <p14:creationId xmlns:p14="http://schemas.microsoft.com/office/powerpoint/2010/main" val="426390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345F8D-C555-BD4A-96C8-14EB3FDDB2EB}" type="slidenum">
              <a:rPr lang="en-US"/>
              <a:pPr>
                <a:defRPr/>
              </a:pPr>
              <a:t>‹#›</a:t>
            </a:fld>
            <a:endParaRPr lang="en-US" dirty="0"/>
          </a:p>
        </p:txBody>
      </p:sp>
    </p:spTree>
    <p:extLst>
      <p:ext uri="{BB962C8B-B14F-4D97-AF65-F5344CB8AC3E}">
        <p14:creationId xmlns:p14="http://schemas.microsoft.com/office/powerpoint/2010/main" val="2378767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D47564A7-C2AC-B24D-8A91-F72190ADA536}" type="slidenum">
              <a:rPr lang="en-US"/>
              <a:pPr>
                <a:defRPr/>
              </a:pPr>
              <a:t>‹#›</a:t>
            </a:fld>
            <a:endParaRPr lang="en-US" dirty="0"/>
          </a:p>
        </p:txBody>
      </p:sp>
    </p:spTree>
    <p:extLst>
      <p:ext uri="{BB962C8B-B14F-4D97-AF65-F5344CB8AC3E}">
        <p14:creationId xmlns:p14="http://schemas.microsoft.com/office/powerpoint/2010/main" val="20540400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6A35298-4A5B-EE48-A941-B9593BB7E64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Arial"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Arial"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Arial"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Arial"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5" Type="http://schemas.openxmlformats.org/officeDocument/2006/relationships/image" Target="../media/image5.jpeg"/><Relationship Id="rId6" Type="http://schemas.openxmlformats.org/officeDocument/2006/relationships/image" Target="../media/image2.jp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PPT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0" y="2133600"/>
            <a:ext cx="9144000" cy="114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lnSpc>
                <a:spcPct val="80000"/>
              </a:lnSpc>
              <a:spcBef>
                <a:spcPct val="50000"/>
              </a:spcBef>
            </a:pPr>
            <a:r>
              <a:rPr lang="en-US" sz="3200" b="1" dirty="0" smtClean="0">
                <a:latin typeface="Franklin Gothic Medium" charset="0"/>
              </a:rPr>
              <a:t>ADAPTIVE SNOWSPORTS:</a:t>
            </a:r>
          </a:p>
          <a:p>
            <a:pPr algn="ctr" eaLnBrk="1" hangingPunct="1">
              <a:lnSpc>
                <a:spcPct val="80000"/>
              </a:lnSpc>
              <a:spcBef>
                <a:spcPct val="50000"/>
              </a:spcBef>
            </a:pPr>
            <a:r>
              <a:rPr lang="en-US" sz="3200" b="1" dirty="0" smtClean="0">
                <a:latin typeface="Franklin Gothic Medium" charset="0"/>
              </a:rPr>
              <a:t>THE NEW EMERGING MARKET</a:t>
            </a:r>
            <a:endParaRPr lang="en-US" sz="3000" b="1" dirty="0">
              <a:latin typeface="Franklin Gothic Medium" charset="0"/>
            </a:endParaRPr>
          </a:p>
        </p:txBody>
      </p:sp>
      <p:grpSp>
        <p:nvGrpSpPr>
          <p:cNvPr id="8" name="Group 7"/>
          <p:cNvGrpSpPr/>
          <p:nvPr/>
        </p:nvGrpSpPr>
        <p:grpSpPr>
          <a:xfrm>
            <a:off x="0" y="0"/>
            <a:ext cx="9144000" cy="1524000"/>
            <a:chOff x="0" y="0"/>
            <a:chExt cx="9144000" cy="1524000"/>
          </a:xfrm>
        </p:grpSpPr>
        <p:sp>
          <p:nvSpPr>
            <p:cNvPr id="7" name="TextBox 6"/>
            <p:cNvSpPr txBox="1"/>
            <p:nvPr/>
          </p:nvSpPr>
          <p:spPr>
            <a:xfrm>
              <a:off x="0" y="0"/>
              <a:ext cx="91440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3" name="Picture 2"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228600"/>
              <a:ext cx="2423886" cy="1295400"/>
            </a:xfrm>
            <a:prstGeom prst="rect">
              <a:avLst/>
            </a:prstGeom>
          </p:spPr>
        </p:pic>
      </p:grpSp>
    </p:spTree>
    <p:extLst>
      <p:ext uri="{BB962C8B-B14F-4D97-AF65-F5344CB8AC3E}">
        <p14:creationId xmlns:p14="http://schemas.microsoft.com/office/powerpoint/2010/main" val="1077735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Did You Know?</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800100" lvl="1" indent="-342900" eaLnBrk="0" hangingPunct="0">
              <a:spcBef>
                <a:spcPct val="20000"/>
              </a:spcBef>
              <a:spcAft>
                <a:spcPts val="1200"/>
              </a:spcAft>
              <a:buFont typeface="Wingdings" charset="2"/>
              <a:buChar char="q"/>
              <a:defRPr/>
            </a:pPr>
            <a:r>
              <a:rPr lang="en-US" sz="1800" b="1" kern="0" dirty="0" smtClean="0">
                <a:latin typeface="+mn-lt"/>
                <a:ea typeface="ＭＳ Ｐゴシック" pitchFamily="-107" charset="-128"/>
                <a:cs typeface="ＭＳ Ｐゴシック" pitchFamily="-107" charset="-128"/>
              </a:rPr>
              <a:t>Over 1.2 billion people in the world have a disability</a:t>
            </a:r>
            <a:endParaRPr lang="en-US" sz="1800" b="1" kern="0" dirty="0">
              <a:latin typeface="+mn-lt"/>
              <a:ea typeface="ＭＳ Ｐゴシック" pitchFamily="-107" charset="-128"/>
              <a:cs typeface="ＭＳ Ｐゴシック" pitchFamily="-107" charset="-128"/>
            </a:endParaRPr>
          </a:p>
          <a:p>
            <a:pPr marL="800100" lvl="1" indent="-342900" eaLnBrk="0" hangingPunct="0">
              <a:spcBef>
                <a:spcPct val="20000"/>
              </a:spcBef>
              <a:spcAft>
                <a:spcPts val="1200"/>
              </a:spcAft>
              <a:buFont typeface="Wingdings" charset="2"/>
              <a:buChar char="q"/>
              <a:defRPr/>
            </a:pPr>
            <a:r>
              <a:rPr lang="en-US" sz="1800" b="1" kern="0" dirty="0" smtClean="0">
                <a:latin typeface="+mn-lt"/>
                <a:ea typeface="ＭＳ Ｐゴシック" pitchFamily="-107" charset="-128"/>
                <a:cs typeface="ＭＳ Ｐゴシック" pitchFamily="-107" charset="-128"/>
              </a:rPr>
              <a:t>One in six families in the world have someone in their family with a disability</a:t>
            </a:r>
            <a:endParaRPr lang="en-US" sz="1800" b="1" i="1" kern="0" dirty="0" smtClean="0">
              <a:solidFill>
                <a:srgbClr val="7030A0"/>
              </a:solidFill>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sz="1800" b="1" kern="0" noProof="0" dirty="0" smtClean="0">
                <a:latin typeface="+mn-lt"/>
                <a:ea typeface="ＭＳ Ｐゴシック" pitchFamily="-107" charset="-128"/>
                <a:cs typeface="ＭＳ Ｐゴシック" pitchFamily="-107" charset="-128"/>
              </a:rPr>
              <a:t>Disabilities cross all financial classes. Examples:</a:t>
            </a:r>
          </a:p>
          <a:p>
            <a:pPr marL="1200150" lvl="2" indent="-285750" eaLnBrk="0" hangingPunct="0">
              <a:spcBef>
                <a:spcPct val="20000"/>
              </a:spcBef>
              <a:spcAft>
                <a:spcPts val="600"/>
              </a:spcAft>
              <a:buFont typeface="Wingdings" charset="2"/>
              <a:buChar char="Ø"/>
              <a:defRPr/>
            </a:pPr>
            <a:r>
              <a:rPr lang="en-US" sz="1800" b="1" kern="0" noProof="0" dirty="0" smtClean="0">
                <a:latin typeface="+mn-lt"/>
                <a:ea typeface="ＭＳ Ｐゴシック" pitchFamily="-107" charset="-128"/>
                <a:cs typeface="ＭＳ Ｐゴシック" pitchFamily="-107" charset="-128"/>
              </a:rPr>
              <a:t>Christopher Reeves, Superman</a:t>
            </a:r>
          </a:p>
          <a:p>
            <a:pPr marL="1200150" lvl="2" indent="-285750" eaLnBrk="0" hangingPunct="0">
              <a:spcBef>
                <a:spcPct val="20000"/>
              </a:spcBef>
              <a:spcAft>
                <a:spcPts val="600"/>
              </a:spcAft>
              <a:buFont typeface="Wingdings" charset="2"/>
              <a:buChar char="Ø"/>
              <a:defRPr/>
            </a:pPr>
            <a:r>
              <a:rPr lang="en-US" sz="1800" b="1" kern="0" noProof="0" dirty="0" smtClean="0">
                <a:latin typeface="+mn-lt"/>
                <a:ea typeface="ＭＳ Ｐゴシック" pitchFamily="-107" charset="-128"/>
                <a:cs typeface="ＭＳ Ｐゴシック" pitchFamily="-107" charset="-128"/>
              </a:rPr>
              <a:t>Steve Wynn, owner of the largest casino in Las Vegas, is totally blind</a:t>
            </a:r>
          </a:p>
          <a:p>
            <a:pPr marL="1200150" lvl="2" indent="-285750" eaLnBrk="0" hangingPunct="0">
              <a:spcBef>
                <a:spcPct val="20000"/>
              </a:spcBef>
              <a:spcAft>
                <a:spcPts val="600"/>
              </a:spcAft>
              <a:buFont typeface="Wingdings" charset="2"/>
              <a:buChar char="Ø"/>
              <a:defRPr/>
            </a:pPr>
            <a:r>
              <a:rPr lang="en-US" sz="1800" b="1" kern="0" dirty="0" smtClean="0">
                <a:latin typeface="+mn-lt"/>
                <a:ea typeface="ＭＳ Ｐゴシック" pitchFamily="-107" charset="-128"/>
                <a:cs typeface="ＭＳ Ｐゴシック" pitchFamily="-107" charset="-128"/>
              </a:rPr>
              <a:t>Stephen Hawkins – world-famous Physicist</a:t>
            </a:r>
            <a:endParaRPr lang="en-US" sz="1800" b="1" kern="0" noProof="0" dirty="0" smtClean="0">
              <a:latin typeface="+mn-lt"/>
              <a:ea typeface="ＭＳ Ｐゴシック" pitchFamily="-107" charset="-128"/>
              <a:cs typeface="ＭＳ Ｐゴシック" pitchFamily="-107" charset="-128"/>
            </a:endParaRPr>
          </a:p>
          <a:p>
            <a:pPr marL="1200150" lvl="2" indent="-285750" eaLnBrk="0" hangingPunct="0">
              <a:spcBef>
                <a:spcPct val="20000"/>
              </a:spcBef>
              <a:spcAft>
                <a:spcPts val="600"/>
              </a:spcAft>
              <a:buFont typeface="Wingdings" charset="2"/>
              <a:buChar char="Ø"/>
              <a:defRPr/>
            </a:pPr>
            <a:r>
              <a:rPr lang="en-US" sz="1800" b="1" kern="0" noProof="0" dirty="0" smtClean="0">
                <a:latin typeface="+mn-lt"/>
                <a:ea typeface="ＭＳ Ｐゴシック" pitchFamily="-107" charset="-128"/>
                <a:cs typeface="ＭＳ Ｐゴシック" pitchFamily="-107" charset="-128"/>
              </a:rPr>
              <a:t>Ernie </a:t>
            </a:r>
            <a:r>
              <a:rPr lang="en-US" sz="1800" b="1" kern="0" noProof="0" dirty="0" err="1" smtClean="0">
                <a:latin typeface="+mn-lt"/>
                <a:ea typeface="ＭＳ Ｐゴシック" pitchFamily="-107" charset="-128"/>
                <a:cs typeface="ＭＳ Ｐゴシック" pitchFamily="-107" charset="-128"/>
              </a:rPr>
              <a:t>Els</a:t>
            </a:r>
            <a:r>
              <a:rPr lang="en-US" sz="1800" b="1" kern="0" noProof="0" dirty="0" smtClean="0">
                <a:latin typeface="+mn-lt"/>
                <a:ea typeface="ＭＳ Ｐゴシック" pitchFamily="-107" charset="-128"/>
                <a:cs typeface="ＭＳ Ｐゴシック" pitchFamily="-107" charset="-128"/>
              </a:rPr>
              <a:t>, PGA golfer, </a:t>
            </a:r>
            <a:r>
              <a:rPr lang="en-US" sz="1800" b="1" kern="0" dirty="0" smtClean="0">
                <a:latin typeface="+mn-lt"/>
                <a:ea typeface="ＭＳ Ｐゴシック" pitchFamily="-107" charset="-128"/>
                <a:cs typeface="ＭＳ Ｐゴシック" pitchFamily="-107" charset="-128"/>
              </a:rPr>
              <a:t>has an </a:t>
            </a:r>
            <a:r>
              <a:rPr lang="en-US" sz="1800" b="1" kern="0" noProof="0" dirty="0" smtClean="0">
                <a:latin typeface="+mn-lt"/>
                <a:ea typeface="ＭＳ Ｐゴシック" pitchFamily="-107" charset="-128"/>
                <a:cs typeface="ＭＳ Ｐゴシック" pitchFamily="-107" charset="-128"/>
              </a:rPr>
              <a:t>autistic son</a:t>
            </a:r>
          </a:p>
          <a:p>
            <a:pPr marL="1200150" lvl="2" indent="-285750" eaLnBrk="0" hangingPunct="0">
              <a:spcBef>
                <a:spcPct val="20000"/>
              </a:spcBef>
              <a:spcAft>
                <a:spcPts val="1200"/>
              </a:spcAft>
              <a:buFont typeface="Wingdings" charset="2"/>
              <a:buChar char="Ø"/>
              <a:defRPr/>
            </a:pPr>
            <a:r>
              <a:rPr lang="en-US" sz="1800" b="1" kern="0" dirty="0" smtClean="0">
                <a:latin typeface="+mn-lt"/>
                <a:ea typeface="ＭＳ Ｐゴシック" pitchFamily="-107" charset="-128"/>
                <a:cs typeface="ＭＳ Ｐゴシック" pitchFamily="-107" charset="-128"/>
              </a:rPr>
              <a:t>Jordan </a:t>
            </a:r>
            <a:r>
              <a:rPr lang="en-US" sz="1800" b="1" kern="0" dirty="0" err="1" smtClean="0">
                <a:latin typeface="+mn-lt"/>
                <a:ea typeface="ＭＳ Ｐゴシック" pitchFamily="-107" charset="-128"/>
                <a:cs typeface="ＭＳ Ｐゴシック" pitchFamily="-107" charset="-128"/>
              </a:rPr>
              <a:t>Spieth</a:t>
            </a:r>
            <a:r>
              <a:rPr lang="en-US" sz="1800" b="1" kern="0" dirty="0" smtClean="0">
                <a:latin typeface="+mn-lt"/>
                <a:ea typeface="ＭＳ Ｐゴシック" pitchFamily="-107" charset="-128"/>
                <a:cs typeface="ＭＳ Ｐゴシック" pitchFamily="-107" charset="-128"/>
              </a:rPr>
              <a:t>, PGA golfer, has a sister with Downs Syndrome</a:t>
            </a: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sz="1800" b="1" kern="0" dirty="0" smtClean="0">
                <a:latin typeface="+mn-lt"/>
                <a:ea typeface="ＭＳ Ｐゴシック" pitchFamily="-107" charset="-128"/>
                <a:cs typeface="ＭＳ Ｐゴシック" pitchFamily="-107" charset="-128"/>
              </a:rPr>
              <a:t>Autism’s newest statistic – in the United States, 1 </a:t>
            </a:r>
            <a:r>
              <a:rPr lang="en-US" sz="1800" b="1" kern="0" smtClean="0">
                <a:latin typeface="+mn-lt"/>
                <a:ea typeface="ＭＳ Ｐゴシック" pitchFamily="-107" charset="-128"/>
                <a:cs typeface="ＭＳ Ｐゴシック" pitchFamily="-107" charset="-128"/>
              </a:rPr>
              <a:t>in 68 </a:t>
            </a:r>
            <a:r>
              <a:rPr lang="en-US" sz="1800" b="1" kern="0" dirty="0" smtClean="0">
                <a:latin typeface="+mn-lt"/>
                <a:ea typeface="ＭＳ Ｐゴシック" pitchFamily="-107" charset="-128"/>
                <a:cs typeface="ＭＳ Ｐゴシック" pitchFamily="-107" charset="-128"/>
              </a:rPr>
              <a:t>children born are born with autism</a:t>
            </a:r>
          </a:p>
          <a:p>
            <a:pPr marL="742950" lvl="1" indent="-285750" eaLnBrk="0" hangingPunct="0">
              <a:spcBef>
                <a:spcPct val="20000"/>
              </a:spcBef>
              <a:spcAft>
                <a:spcPts val="1200"/>
              </a:spcAft>
              <a:buFont typeface="Wingdings" panose="05000000000000000000" pitchFamily="2" charset="2"/>
              <a:buChar char="q"/>
              <a:defRPr/>
            </a:pPr>
            <a:r>
              <a:rPr lang="en-US" sz="1800" b="1" kern="0" dirty="0" smtClean="0">
                <a:latin typeface="+mn-lt"/>
                <a:ea typeface="ＭＳ Ｐゴシック" pitchFamily="-107" charset="-128"/>
                <a:cs typeface="ＭＳ Ｐゴシック" pitchFamily="-107" charset="-128"/>
              </a:rPr>
              <a:t>Disabilities are the largest minority in the world. </a:t>
            </a:r>
            <a:endParaRPr lang="en-US" sz="1600" b="1" kern="0" noProof="0" dirty="0" smtClean="0">
              <a:latin typeface="+mn-lt"/>
              <a:ea typeface="ＭＳ Ｐゴシック" pitchFamily="-107" charset="-128"/>
              <a:cs typeface="ＭＳ Ｐゴシック" pitchFamily="-107" charset="-128"/>
            </a:endParaRPr>
          </a:p>
        </p:txBody>
      </p:sp>
      <p:grpSp>
        <p:nvGrpSpPr>
          <p:cNvPr id="2" name="Group 1"/>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23568252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152400" y="381000"/>
            <a:ext cx="5181600" cy="461665"/>
          </a:xfrm>
          <a:prstGeom prst="rect">
            <a:avLst/>
          </a:prstGeom>
        </p:spPr>
        <p:txBody>
          <a:bodyPr wrap="square">
            <a:spAutoFit/>
          </a:bodyPr>
          <a:lstStyle/>
          <a:p>
            <a:r>
              <a:rPr lang="en-US" sz="2400" b="1" dirty="0" smtClean="0"/>
              <a:t>Did You Know? </a:t>
            </a:r>
            <a:r>
              <a:rPr lang="en-US" sz="2400" b="1" dirty="0"/>
              <a:t> </a:t>
            </a:r>
            <a:r>
              <a:rPr lang="en-US" sz="1600" dirty="0" smtClean="0"/>
              <a:t>(continued)</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a:ea typeface="ＭＳ Ｐゴシック" pitchFamily="-107" charset="-128"/>
                <a:cs typeface="ＭＳ Ｐゴシック" pitchFamily="-107" charset="-128"/>
              </a:rPr>
              <a:t>There are 3 ways an individual becomes disabled: 1st, at birth; 2</a:t>
            </a:r>
            <a:r>
              <a:rPr lang="en-US" b="1" kern="0" baseline="30000" dirty="0">
                <a:ea typeface="ＭＳ Ｐゴシック" pitchFamily="-107" charset="-128"/>
                <a:cs typeface="ＭＳ Ｐゴシック" pitchFamily="-107" charset="-128"/>
              </a:rPr>
              <a:t>nd</a:t>
            </a:r>
            <a:r>
              <a:rPr lang="en-US" b="1" kern="0" dirty="0">
                <a:ea typeface="ＭＳ Ｐゴシック" pitchFamily="-107" charset="-128"/>
                <a:cs typeface="ＭＳ Ｐゴシック" pitchFamily="-107" charset="-128"/>
              </a:rPr>
              <a:t> through accident or disease; and 3</a:t>
            </a:r>
            <a:r>
              <a:rPr lang="en-US" b="1" kern="0" baseline="30000" dirty="0">
                <a:ea typeface="ＭＳ Ｐゴシック" pitchFamily="-107" charset="-128"/>
                <a:cs typeface="ＭＳ Ｐゴシック" pitchFamily="-107" charset="-128"/>
              </a:rPr>
              <a:t>rd</a:t>
            </a:r>
            <a:r>
              <a:rPr lang="en-US" b="1" kern="0" dirty="0">
                <a:ea typeface="ＭＳ Ｐゴシック" pitchFamily="-107" charset="-128"/>
                <a:cs typeface="ＭＳ Ｐゴシック" pitchFamily="-107" charset="-128"/>
              </a:rPr>
              <a:t> </a:t>
            </a:r>
            <a:r>
              <a:rPr lang="en-US" b="1" kern="0" dirty="0" smtClean="0">
                <a:ea typeface="ＭＳ Ｐゴシック" pitchFamily="-107" charset="-128"/>
                <a:cs typeface="ＭＳ Ｐゴシック" pitchFamily="-107" charset="-128"/>
              </a:rPr>
              <a:t>by joining your country’s military and being injured.</a:t>
            </a:r>
            <a:endParaRPr lang="en-US" b="1" kern="0" dirty="0">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When a family member becomes disabled either </a:t>
            </a:r>
            <a:r>
              <a:rPr lang="en-US" b="1" kern="0" dirty="0" smtClean="0">
                <a:latin typeface="+mn-lt"/>
                <a:ea typeface="ＭＳ Ｐゴシック" pitchFamily="-107" charset="-128"/>
                <a:cs typeface="ＭＳ Ｐゴシック" pitchFamily="-107" charset="-128"/>
              </a:rPr>
              <a:t>from </a:t>
            </a:r>
            <a:r>
              <a:rPr lang="en-US" b="1" kern="0" noProof="0" dirty="0" smtClean="0">
                <a:latin typeface="+mn-lt"/>
                <a:ea typeface="ＭＳ Ｐゴシック" pitchFamily="-107" charset="-128"/>
                <a:cs typeface="ＭＳ Ｐゴシック" pitchFamily="-107" charset="-128"/>
              </a:rPr>
              <a:t>birth, accident, or being in their country’s military, what does the family do? They too take on a disability in their own way. We call that “a new normal” life.</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People all around the world have a lot of things in common. And all of us here tonight at </a:t>
            </a:r>
            <a:r>
              <a:rPr lang="en-US" b="1" kern="0" dirty="0" err="1" smtClean="0">
                <a:latin typeface="+mn-lt"/>
                <a:ea typeface="ＭＳ Ｐゴシック" pitchFamily="-107" charset="-128"/>
                <a:cs typeface="ＭＳ Ｐゴシック" pitchFamily="-107" charset="-128"/>
              </a:rPr>
              <a:t>Interski</a:t>
            </a:r>
            <a:r>
              <a:rPr lang="en-US" b="1" kern="0" dirty="0" smtClean="0">
                <a:latin typeface="+mn-lt"/>
                <a:ea typeface="ＭＳ Ｐゴシック" pitchFamily="-107" charset="-128"/>
                <a:cs typeface="ＭＳ Ｐゴシック" pitchFamily="-107" charset="-128"/>
              </a:rPr>
              <a:t> 2015 have something in common – we all know people, or have someone in our family with disabilities.</a:t>
            </a:r>
            <a:endParaRPr lang="en-US" b="1" kern="0" noProof="0" dirty="0" smtClean="0">
              <a:latin typeface="+mn-lt"/>
              <a:ea typeface="ＭＳ Ｐゴシック" pitchFamily="-107" charset="-128"/>
              <a:cs typeface="ＭＳ Ｐゴシック" pitchFamily="-107" charset="-128"/>
            </a:endParaRPr>
          </a:p>
          <a:p>
            <a:pPr lvl="1" eaLnBrk="0" hangingPunct="0">
              <a:spcBef>
                <a:spcPct val="20000"/>
              </a:spcBef>
              <a:spcAft>
                <a:spcPts val="1200"/>
              </a:spcAft>
              <a:defRPr/>
            </a:pPr>
            <a:endParaRPr lang="en-US" b="1" i="1" kern="0" dirty="0" smtClean="0">
              <a:solidFill>
                <a:srgbClr val="7030A0"/>
              </a:solidFill>
              <a:latin typeface="+mn-lt"/>
              <a:ea typeface="ＭＳ Ｐゴシック" pitchFamily="-107" charset="-128"/>
              <a:cs typeface="ＭＳ Ｐゴシック" pitchFamily="-107" charset="-128"/>
            </a:endParaRP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279653356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152400" y="381000"/>
            <a:ext cx="5181600" cy="461665"/>
          </a:xfrm>
          <a:prstGeom prst="rect">
            <a:avLst/>
          </a:prstGeom>
        </p:spPr>
        <p:txBody>
          <a:bodyPr wrap="square">
            <a:spAutoFit/>
          </a:bodyPr>
          <a:lstStyle/>
          <a:p>
            <a:r>
              <a:rPr lang="en-US" sz="2400" b="1" dirty="0" smtClean="0"/>
              <a:t>Please Stand Up</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smtClean="0">
                <a:ea typeface="ＭＳ Ｐゴシック" pitchFamily="-107" charset="-128"/>
                <a:cs typeface="ＭＳ Ｐゴシック" pitchFamily="-107" charset="-128"/>
              </a:rPr>
              <a:t>Close eyes, hands on ears, one arm, one leg!</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ea typeface="ＭＳ Ｐゴシック" pitchFamily="-107" charset="-128"/>
                <a:cs typeface="ＭＳ Ｐゴシック" pitchFamily="-107" charset="-128"/>
              </a:rPr>
              <a:t>Please sit down, paraplegic, quadriplegic, non-verbal</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ea typeface="ＭＳ Ｐゴシック" pitchFamily="-107" charset="-128"/>
                <a:cs typeface="ＭＳ Ｐゴシック" pitchFamily="-107" charset="-128"/>
              </a:rPr>
              <a:t>Mental disabilities – 50% of disabilities are mental or cognitive. These include traumatic brain injuries, autism, Downs Syndrome, etc.</a:t>
            </a:r>
          </a:p>
          <a:p>
            <a:pPr marL="742950" lvl="1" indent="-285750" eaLnBrk="0" hangingPunct="0">
              <a:spcBef>
                <a:spcPct val="20000"/>
              </a:spcBef>
              <a:spcAft>
                <a:spcPts val="1200"/>
              </a:spcAft>
              <a:buFont typeface="Wingdings" panose="05000000000000000000" pitchFamily="2" charset="2"/>
              <a:buChar char="q"/>
              <a:defRPr/>
            </a:pPr>
            <a:endParaRPr lang="en-US" b="1" kern="0" dirty="0">
              <a:ea typeface="ＭＳ Ｐゴシック" pitchFamily="-107" charset="-128"/>
              <a:cs typeface="ＭＳ Ｐゴシック" pitchFamily="-107" charset="-128"/>
            </a:endParaRPr>
          </a:p>
          <a:p>
            <a:pPr lvl="1" eaLnBrk="0" hangingPunct="0">
              <a:spcBef>
                <a:spcPct val="20000"/>
              </a:spcBef>
              <a:spcAft>
                <a:spcPts val="1200"/>
              </a:spcAft>
              <a:defRPr/>
            </a:pPr>
            <a:endParaRPr lang="en-US" b="1" i="1" kern="0" dirty="0" smtClean="0">
              <a:solidFill>
                <a:srgbClr val="7030A0"/>
              </a:solidFill>
              <a:latin typeface="+mn-lt"/>
              <a:ea typeface="ＭＳ Ｐゴシック" pitchFamily="-107" charset="-128"/>
              <a:cs typeface="ＭＳ Ｐゴシック" pitchFamily="-107" charset="-128"/>
            </a:endParaRP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30421964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152400" y="381000"/>
            <a:ext cx="5181600" cy="461665"/>
          </a:xfrm>
          <a:prstGeom prst="rect">
            <a:avLst/>
          </a:prstGeom>
        </p:spPr>
        <p:txBody>
          <a:bodyPr wrap="square">
            <a:spAutoFit/>
          </a:bodyPr>
          <a:lstStyle/>
          <a:p>
            <a:r>
              <a:rPr lang="en-US" sz="2400" b="1" dirty="0" smtClean="0"/>
              <a:t>History of Adaptive </a:t>
            </a:r>
            <a:r>
              <a:rPr lang="en-US" sz="2400" b="1" dirty="0" err="1" smtClean="0"/>
              <a:t>Snowsports</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Vietnam War</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Children’s Hospital</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Paralympics – First held with the Olympics in Rome in 1960</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42173874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76200" y="381000"/>
            <a:ext cx="5410200" cy="430887"/>
          </a:xfrm>
          <a:prstGeom prst="rect">
            <a:avLst/>
          </a:prstGeom>
        </p:spPr>
        <p:txBody>
          <a:bodyPr wrap="square">
            <a:spAutoFit/>
          </a:bodyPr>
          <a:lstStyle/>
          <a:p>
            <a:r>
              <a:rPr lang="en-US" sz="2200" b="1" dirty="0" smtClean="0"/>
              <a:t>Business and New Emerging Market</a:t>
            </a:r>
            <a:endParaRPr lang="en-US" sz="22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800100" lvl="1" indent="-342900" eaLnBrk="0" hangingPunct="0">
              <a:spcBef>
                <a:spcPct val="20000"/>
              </a:spcBef>
              <a:spcAft>
                <a:spcPts val="1200"/>
              </a:spcAft>
              <a:buFont typeface="Wingdings" charset="2"/>
              <a:buChar char="q"/>
              <a:defRPr/>
            </a:pPr>
            <a:r>
              <a:rPr lang="en-US" b="1" kern="0" dirty="0" smtClean="0">
                <a:solidFill>
                  <a:srgbClr val="000000"/>
                </a:solidFill>
                <a:latin typeface="+mn-lt"/>
                <a:ea typeface="ＭＳ Ｐゴシック" pitchFamily="-107" charset="-128"/>
                <a:cs typeface="ＭＳ Ｐゴシック" pitchFamily="-107" charset="-128"/>
              </a:rPr>
              <a:t>Ski resorts</a:t>
            </a:r>
          </a:p>
          <a:p>
            <a:pPr marL="800100" lvl="1" indent="-342900" eaLnBrk="0" hangingPunct="0">
              <a:spcBef>
                <a:spcPct val="20000"/>
              </a:spcBef>
              <a:spcAft>
                <a:spcPts val="1200"/>
              </a:spcAft>
              <a:buFont typeface="Wingdings" charset="2"/>
              <a:buChar char="q"/>
              <a:defRPr/>
            </a:pPr>
            <a:r>
              <a:rPr lang="en-US" b="1" kern="0" dirty="0" smtClean="0">
                <a:solidFill>
                  <a:srgbClr val="000000"/>
                </a:solidFill>
                <a:latin typeface="+mn-lt"/>
                <a:ea typeface="ＭＳ Ｐゴシック" pitchFamily="-107" charset="-128"/>
                <a:cs typeface="ＭＳ Ｐゴシック" pitchFamily="-107" charset="-128"/>
              </a:rPr>
              <a:t>Ski schools</a:t>
            </a:r>
          </a:p>
          <a:p>
            <a:pPr marL="800100" lvl="1" indent="-342900" eaLnBrk="0" hangingPunct="0">
              <a:spcBef>
                <a:spcPct val="20000"/>
              </a:spcBef>
              <a:spcAft>
                <a:spcPts val="1200"/>
              </a:spcAft>
              <a:buFont typeface="Wingdings" charset="2"/>
              <a:buChar char="q"/>
              <a:defRPr/>
            </a:pPr>
            <a:r>
              <a:rPr lang="en-US" b="1" kern="0" dirty="0" smtClean="0">
                <a:solidFill>
                  <a:srgbClr val="000000"/>
                </a:solidFill>
                <a:latin typeface="+mn-lt"/>
                <a:ea typeface="ＭＳ Ｐゴシック" pitchFamily="-107" charset="-128"/>
                <a:cs typeface="ＭＳ Ｐゴシック" pitchFamily="-107" charset="-128"/>
              </a:rPr>
              <a:t>Lodging</a:t>
            </a:r>
          </a:p>
          <a:p>
            <a:pPr marL="800100" lvl="1" indent="-342900" eaLnBrk="0" hangingPunct="0">
              <a:spcBef>
                <a:spcPct val="20000"/>
              </a:spcBef>
              <a:spcAft>
                <a:spcPts val="1200"/>
              </a:spcAft>
              <a:buFont typeface="Wingdings" charset="2"/>
              <a:buChar char="q"/>
              <a:defRPr/>
            </a:pPr>
            <a:r>
              <a:rPr lang="en-US" b="1" kern="0" dirty="0" smtClean="0">
                <a:solidFill>
                  <a:srgbClr val="000000"/>
                </a:solidFill>
                <a:latin typeface="+mn-lt"/>
                <a:ea typeface="ＭＳ Ｐゴシック" pitchFamily="-107" charset="-128"/>
                <a:cs typeface="ＭＳ Ｐゴシック" pitchFamily="-107" charset="-128"/>
              </a:rPr>
              <a:t>Returning Guests</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2145869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Partnerships</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Ski Area Owners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Ski Area Management</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Ski Area Ski Schools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Ski Area Family Members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Local Community Leaders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Local Community Businesses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Local Community Schools</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28903889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Market</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noProof="0" dirty="0" err="1" smtClean="0">
                <a:latin typeface="+mn-lt"/>
                <a:ea typeface="ＭＳ Ｐゴシック" pitchFamily="-107" charset="-128"/>
                <a:cs typeface="ＭＳ Ｐゴシック" pitchFamily="-107" charset="-128"/>
              </a:rPr>
              <a:t>Privat</a:t>
            </a:r>
            <a:r>
              <a:rPr lang="en-US" b="1" kern="0" dirty="0" smtClean="0">
                <a:latin typeface="+mn-lt"/>
                <a:ea typeface="ＭＳ Ｐゴシック" pitchFamily="-107" charset="-128"/>
                <a:cs typeface="ＭＳ Ｐゴシック" pitchFamily="-107" charset="-128"/>
              </a:rPr>
              <a:t>e Schools and Families</a:t>
            </a:r>
            <a:endParaRPr lang="en-US"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Family Ski Vacations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Adaptive Program Collaboration</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Travel and Tourism – private, public, national marketing, etc. </a:t>
            </a:r>
            <a:r>
              <a:rPr lang="en-US" b="1" u="sng" kern="0" dirty="0" smtClean="0">
                <a:solidFill>
                  <a:srgbClr val="000000"/>
                </a:solidFill>
                <a:latin typeface="+mn-lt"/>
                <a:ea typeface="ＭＳ Ｐゴシック" pitchFamily="-107" charset="-128"/>
                <a:cs typeface="ＭＳ Ｐゴシック" pitchFamily="-107" charset="-128"/>
              </a:rPr>
              <a:t>Again, 1 in 6 families have someone with a disability</a:t>
            </a:r>
            <a:r>
              <a:rPr lang="en-US" b="1" kern="0" dirty="0" smtClean="0">
                <a:solidFill>
                  <a:srgbClr val="000000"/>
                </a:solidFill>
                <a:latin typeface="+mn-lt"/>
                <a:ea typeface="ＭＳ Ｐゴシック" pitchFamily="-107" charset="-128"/>
                <a:cs typeface="ＭＳ Ｐゴシック" pitchFamily="-107" charset="-128"/>
              </a:rPr>
              <a:t>.</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solidFill>
                  <a:srgbClr val="000000"/>
                </a:solidFill>
                <a:latin typeface="+mn-lt"/>
                <a:ea typeface="ＭＳ Ｐゴシック" pitchFamily="-107" charset="-128"/>
                <a:cs typeface="ＭＳ Ｐゴシック" pitchFamily="-107" charset="-128"/>
              </a:rPr>
              <a:t>Baby Boomers – born between 1946 and 1964 are considered “baby boomers,” which might just be an American term. This group is a key market. They are still active and continue to want to ski with family – children and grandchildren. With adaptive equipment, they can continue to enjoy skiing even having had physical disabilities such as knee replacements, etc. </a:t>
            </a: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10281700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228600" y="228600"/>
            <a:ext cx="5181600" cy="830997"/>
          </a:xfrm>
          <a:prstGeom prst="rect">
            <a:avLst/>
          </a:prstGeom>
        </p:spPr>
        <p:txBody>
          <a:bodyPr wrap="square">
            <a:spAutoFit/>
          </a:bodyPr>
          <a:lstStyle/>
          <a:p>
            <a:r>
              <a:rPr lang="en-US" sz="2400" b="1" dirty="0" smtClean="0"/>
              <a:t>Why </a:t>
            </a:r>
            <a:r>
              <a:rPr lang="en-US" sz="2400" b="1" dirty="0" err="1" smtClean="0"/>
              <a:t>Snowsports</a:t>
            </a:r>
            <a:r>
              <a:rPr lang="en-US" sz="2400" b="1" dirty="0" smtClean="0"/>
              <a:t> for People with Disabilities?</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Level playing field – mountains, snow, water</a:t>
            </a: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Adaptive equipment – in </a:t>
            </a:r>
            <a:r>
              <a:rPr lang="en-US" b="1" kern="0" noProof="0" dirty="0" err="1" smtClean="0">
                <a:latin typeface="+mn-lt"/>
                <a:ea typeface="ＭＳ Ｐゴシック" pitchFamily="-107" charset="-128"/>
                <a:cs typeface="ＭＳ Ｐゴシック" pitchFamily="-107" charset="-128"/>
              </a:rPr>
              <a:t>snowsports</a:t>
            </a:r>
            <a:r>
              <a:rPr lang="en-US" b="1" kern="0" noProof="0" dirty="0" smtClean="0">
                <a:latin typeface="+mn-lt"/>
                <a:ea typeface="ＭＳ Ｐゴシック" pitchFamily="-107" charset="-128"/>
                <a:cs typeface="ＭＳ Ｐゴシック" pitchFamily="-107" charset="-128"/>
              </a:rPr>
              <a:t> we all use adaptive equipment, whether it be ski boots, snowboard boots, poles, skis. It’s all adaptive, just different for our gifted guests with disabilities</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The snowboard came originally for surfboards</a:t>
            </a: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Kayak, canoe, raft, </a:t>
            </a:r>
            <a:r>
              <a:rPr lang="en-US" b="1" kern="0" noProof="0" dirty="0" err="1" smtClean="0">
                <a:latin typeface="+mn-lt"/>
                <a:ea typeface="ＭＳ Ｐゴシック" pitchFamily="-107" charset="-128"/>
                <a:cs typeface="ＭＳ Ｐゴシック" pitchFamily="-107" charset="-128"/>
              </a:rPr>
              <a:t>etc</a:t>
            </a:r>
            <a:r>
              <a:rPr lang="en-US" b="1" kern="0" noProof="0" dirty="0" smtClean="0">
                <a:latin typeface="+mn-lt"/>
                <a:ea typeface="ＭＳ Ｐゴシック" pitchFamily="-107" charset="-128"/>
                <a:cs typeface="ＭＳ Ｐゴシック" pitchFamily="-107" charset="-128"/>
              </a:rPr>
              <a:t> – when you see these on the water, can you tell who is disabled?</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327976025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9144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228600" y="228600"/>
            <a:ext cx="5181600" cy="461665"/>
          </a:xfrm>
          <a:prstGeom prst="rect">
            <a:avLst/>
          </a:prstGeom>
        </p:spPr>
        <p:txBody>
          <a:bodyPr wrap="square">
            <a:spAutoFit/>
          </a:bodyPr>
          <a:lstStyle/>
          <a:p>
            <a:r>
              <a:rPr lang="en-US" sz="2400" b="1" dirty="0" smtClean="0"/>
              <a:t>Athletes, Competition</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285750"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Paralympics, extreme skiing, X-Games, Special Olympics, </a:t>
            </a:r>
            <a:r>
              <a:rPr lang="en-US" b="1" kern="0" dirty="0" err="1" smtClean="0">
                <a:latin typeface="+mn-lt"/>
                <a:ea typeface="ＭＳ Ｐゴシック" pitchFamily="-107" charset="-128"/>
                <a:cs typeface="ＭＳ Ｐゴシック" pitchFamily="-107" charset="-128"/>
              </a:rPr>
              <a:t>etc</a:t>
            </a:r>
            <a:endParaRPr lang="en-US" b="1" kern="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Gold-medalist winning times for Olympic and Paralympic competitors</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126959081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228600" y="228600"/>
            <a:ext cx="5181600" cy="830997"/>
          </a:xfrm>
          <a:prstGeom prst="rect">
            <a:avLst/>
          </a:prstGeom>
        </p:spPr>
        <p:txBody>
          <a:bodyPr wrap="square">
            <a:spAutoFit/>
          </a:bodyPr>
          <a:lstStyle/>
          <a:p>
            <a:r>
              <a:rPr lang="en-US" sz="2400" b="1" dirty="0" smtClean="0"/>
              <a:t>Military (CAMO Challenge Aspen Military Opportunities)</a:t>
            </a:r>
            <a:endParaRPr lang="en-US" sz="2400" b="1"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742950" lvl="1" indent="-285750" eaLnBrk="0" hangingPunct="0">
              <a:spcBef>
                <a:spcPct val="20000"/>
              </a:spcBef>
              <a:spcAft>
                <a:spcPts val="1200"/>
              </a:spcAft>
              <a:buFont typeface="Wingdings" panose="05000000000000000000" pitchFamily="2" charset="2"/>
              <a:buChar char="q"/>
              <a:defRPr/>
            </a:pPr>
            <a:endParaRPr lang="en-US" sz="1800" b="1" kern="0" noProof="0" dirty="0" smtClean="0">
              <a:latin typeface="+mn-lt"/>
              <a:ea typeface="ＭＳ Ｐゴシック" pitchFamily="-107" charset="-128"/>
              <a:cs typeface="ＭＳ Ｐゴシック" pitchFamily="-107" charset="-128"/>
            </a:endParaRPr>
          </a:p>
          <a:p>
            <a:pPr marL="742950" lvl="1" indent="-285750" eaLnBrk="0" hangingPunct="0">
              <a:spcBef>
                <a:spcPct val="20000"/>
              </a:spcBef>
              <a:spcAft>
                <a:spcPts val="1200"/>
              </a:spcAft>
              <a:buFont typeface="Wingdings" panose="05000000000000000000" pitchFamily="2" charset="2"/>
              <a:buChar char="q"/>
              <a:defRPr/>
            </a:pPr>
            <a:r>
              <a:rPr lang="en-US" sz="1800" b="1" kern="0" dirty="0" smtClean="0">
                <a:latin typeface="+mn-lt"/>
                <a:ea typeface="ＭＳ Ｐゴシック" pitchFamily="-107" charset="-128"/>
                <a:cs typeface="ＭＳ Ｐゴシック" pitchFamily="-107" charset="-128"/>
              </a:rPr>
              <a:t>Every country I believe represented in this room has a military and unfortunately needs a military</a:t>
            </a:r>
          </a:p>
          <a:p>
            <a:pPr marL="742950" lvl="1" indent="-285750" eaLnBrk="0" hangingPunct="0">
              <a:spcBef>
                <a:spcPct val="20000"/>
              </a:spcBef>
              <a:spcAft>
                <a:spcPts val="1200"/>
              </a:spcAft>
              <a:buFont typeface="Wingdings" panose="05000000000000000000" pitchFamily="2" charset="2"/>
              <a:buChar char="q"/>
              <a:defRPr/>
            </a:pPr>
            <a:r>
              <a:rPr lang="en-US" sz="1800" b="1" kern="0" noProof="0" dirty="0" smtClean="0">
                <a:latin typeface="+mn-lt"/>
                <a:ea typeface="ＭＳ Ｐゴシック" pitchFamily="-107" charset="-128"/>
                <a:cs typeface="ＭＳ Ｐゴシック" pitchFamily="-107" charset="-128"/>
              </a:rPr>
              <a:t>Our injured military members deserve this opportunity</a:t>
            </a:r>
          </a:p>
          <a:p>
            <a:pPr marL="742950" lvl="1" indent="-285750" eaLnBrk="0" hangingPunct="0">
              <a:spcBef>
                <a:spcPct val="20000"/>
              </a:spcBef>
              <a:spcAft>
                <a:spcPts val="1200"/>
              </a:spcAft>
              <a:buFont typeface="Wingdings" panose="05000000000000000000" pitchFamily="2" charset="2"/>
              <a:buChar char="q"/>
              <a:defRPr/>
            </a:pPr>
            <a:r>
              <a:rPr lang="en-US" sz="1800" b="1" kern="0" dirty="0" smtClean="0">
                <a:latin typeface="+mn-lt"/>
                <a:ea typeface="ＭＳ Ｐゴシック" pitchFamily="-107" charset="-128"/>
                <a:cs typeface="ＭＳ Ｐゴシック" pitchFamily="-107" charset="-128"/>
              </a:rPr>
              <a:t>This program has national, regional, and local patriotism and loyalty</a:t>
            </a:r>
          </a:p>
          <a:p>
            <a:pPr marL="742950" lvl="1" indent="-285750" eaLnBrk="0" hangingPunct="0">
              <a:spcBef>
                <a:spcPct val="20000"/>
              </a:spcBef>
              <a:spcAft>
                <a:spcPts val="1200"/>
              </a:spcAft>
              <a:buFont typeface="Wingdings" panose="05000000000000000000" pitchFamily="2" charset="2"/>
              <a:buChar char="q"/>
              <a:defRPr/>
            </a:pPr>
            <a:r>
              <a:rPr lang="en-US" sz="1800" b="1" kern="0" noProof="0" dirty="0" smtClean="0">
                <a:latin typeface="+mn-lt"/>
                <a:ea typeface="ＭＳ Ｐゴシック" pitchFamily="-107" charset="-128"/>
                <a:cs typeface="ＭＳ Ｐゴシック" pitchFamily="-107" charset="-128"/>
              </a:rPr>
              <a:t>Potential large sponsorship </a:t>
            </a:r>
            <a:r>
              <a:rPr lang="en-US" sz="1800" b="1" kern="0" noProof="0" dirty="0" err="1" smtClean="0">
                <a:latin typeface="+mn-lt"/>
                <a:ea typeface="ＭＳ Ｐゴシック" pitchFamily="-107" charset="-128"/>
                <a:cs typeface="ＭＳ Ｐゴシック" pitchFamily="-107" charset="-128"/>
              </a:rPr>
              <a:t>opportunites</a:t>
            </a:r>
            <a:endParaRPr lang="en-US" b="1" kern="0" dirty="0" smtClean="0">
              <a:latin typeface="+mn-lt"/>
              <a:ea typeface="ＭＳ Ｐゴシック" pitchFamily="-107" charset="-128"/>
              <a:cs typeface="ＭＳ Ｐゴシック" pitchFamily="-107" charset="-128"/>
            </a:endParaRP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12202949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Conclusion</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lvl="1" eaLnBrk="0" hangingPunct="0">
              <a:spcBef>
                <a:spcPct val="20000"/>
              </a:spcBef>
              <a:spcAft>
                <a:spcPts val="1200"/>
              </a:spcAft>
              <a:defRPr/>
            </a:pPr>
            <a:r>
              <a:rPr lang="en-US" b="1" kern="0" dirty="0" smtClean="0">
                <a:latin typeface="+mn-lt"/>
                <a:ea typeface="ＭＳ Ｐゴシック" pitchFamily="-107" charset="-128"/>
                <a:cs typeface="ＭＳ Ｐゴシック" pitchFamily="-107" charset="-128"/>
              </a:rPr>
              <a:t>In the past 20 years, since starting Challenge Aspen, we have learned a lot, which I am sharing with you tonight. </a:t>
            </a:r>
            <a:r>
              <a:rPr lang="en-US" b="1" kern="0" dirty="0">
                <a:ea typeface="ＭＳ Ｐゴシック" pitchFamily="-107" charset="-128"/>
                <a:cs typeface="ＭＳ Ｐゴシック" pitchFamily="-107" charset="-128"/>
              </a:rPr>
              <a:t>Why did I call this presentation “Adaptive </a:t>
            </a:r>
            <a:r>
              <a:rPr lang="en-US" b="1" kern="0" dirty="0" err="1">
                <a:ea typeface="ＭＳ Ｐゴシック" pitchFamily="-107" charset="-128"/>
                <a:cs typeface="ＭＳ Ｐゴシック" pitchFamily="-107" charset="-128"/>
              </a:rPr>
              <a:t>Snowsports</a:t>
            </a:r>
            <a:r>
              <a:rPr lang="en-US" b="1" kern="0" dirty="0">
                <a:ea typeface="ＭＳ Ｐゴシック" pitchFamily="-107" charset="-128"/>
                <a:cs typeface="ＭＳ Ｐゴシック" pitchFamily="-107" charset="-128"/>
              </a:rPr>
              <a:t>: The New Emerging Market”</a:t>
            </a:r>
          </a:p>
          <a:p>
            <a:pPr marL="742950" lvl="1" indent="-285750" eaLnBrk="0" hangingPunct="0">
              <a:spcBef>
                <a:spcPct val="20000"/>
              </a:spcBef>
              <a:spcAft>
                <a:spcPts val="1200"/>
              </a:spcAft>
              <a:buFont typeface="Wingdings" panose="05000000000000000000" pitchFamily="2" charset="2"/>
              <a:buChar char="q"/>
              <a:defRPr/>
            </a:pPr>
            <a:r>
              <a:rPr lang="en-US" b="1" kern="0" noProof="0" dirty="0" smtClean="0">
                <a:latin typeface="+mn-lt"/>
                <a:ea typeface="ＭＳ Ｐゴシック" pitchFamily="-107" charset="-128"/>
                <a:cs typeface="ＭＳ Ｐゴシック" pitchFamily="-107" charset="-128"/>
              </a:rPr>
              <a:t>Economics – 2 million dollars came to Aspen Skiing Company from the Challenge Aspen adaptive program. Over 5,000 adaptive skier days were taught last ski season. THEY DO NOT COME ALONE.</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At least 5 family members came for each disabled skier. This equates to more than 25,000 additional skier days for Aspen Skiing Company through that they would not have had without the Challenge Aspen adaptive ski program.</a:t>
            </a:r>
          </a:p>
          <a:p>
            <a:pPr marL="742950" lvl="1" indent="-285750" eaLnBrk="0" hangingPunct="0">
              <a:spcBef>
                <a:spcPct val="20000"/>
              </a:spcBef>
              <a:spcAft>
                <a:spcPts val="1200"/>
              </a:spcAft>
              <a:buFont typeface="Wingdings" panose="05000000000000000000" pitchFamily="2" charset="2"/>
              <a:buChar char="q"/>
              <a:defRPr/>
            </a:pPr>
            <a:r>
              <a:rPr lang="en-US" b="1" kern="0" dirty="0" smtClean="0">
                <a:latin typeface="+mn-lt"/>
                <a:ea typeface="ＭＳ Ｐゴシック" pitchFamily="-107" charset="-128"/>
                <a:cs typeface="ＭＳ Ｐゴシック" pitchFamily="-107" charset="-128"/>
              </a:rPr>
              <a:t>How can you also incorporate the adaptive </a:t>
            </a:r>
            <a:r>
              <a:rPr lang="en-US" b="1" kern="0" dirty="0" err="1" smtClean="0">
                <a:latin typeface="+mn-lt"/>
                <a:ea typeface="ＭＳ Ｐゴシック" pitchFamily="-107" charset="-128"/>
                <a:cs typeface="ＭＳ Ｐゴシック" pitchFamily="-107" charset="-128"/>
              </a:rPr>
              <a:t>snowsports</a:t>
            </a:r>
            <a:r>
              <a:rPr lang="en-US" b="1" kern="0" dirty="0" smtClean="0">
                <a:latin typeface="+mn-lt"/>
                <a:ea typeface="ＭＳ Ｐゴシック" pitchFamily="-107" charset="-128"/>
                <a:cs typeface="ＭＳ Ｐゴシック" pitchFamily="-107" charset="-128"/>
              </a:rPr>
              <a:t> market into your ski area, ski school </a:t>
            </a:r>
            <a:endParaRPr lang="en-US" b="1" kern="0" noProof="0" dirty="0" smtClean="0">
              <a:latin typeface="+mn-lt"/>
              <a:ea typeface="ＭＳ Ｐゴシック" pitchFamily="-107" charset="-128"/>
              <a:cs typeface="ＭＳ Ｐゴシック" pitchFamily="-107" charset="-128"/>
            </a:endParaRP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34402619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Conclusion </a:t>
            </a:r>
            <a:r>
              <a:rPr lang="en-US" sz="1600" dirty="0" smtClean="0"/>
              <a:t>(continued)</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800100" lvl="1" indent="-342900" eaLnBrk="0" hangingPunct="0">
              <a:spcBef>
                <a:spcPct val="20000"/>
              </a:spcBef>
              <a:spcAft>
                <a:spcPts val="1200"/>
              </a:spcAft>
              <a:buFont typeface="Wingdings" charset="2"/>
              <a:buChar char="q"/>
              <a:defRPr/>
            </a:pPr>
            <a:endParaRPr lang="en-US" b="1" kern="0" dirty="0" smtClean="0">
              <a:latin typeface="+mn-lt"/>
              <a:ea typeface="ＭＳ Ｐゴシック" pitchFamily="-107" charset="-128"/>
              <a:cs typeface="ＭＳ Ｐゴシック" pitchFamily="-107" charset="-128"/>
            </a:endParaRPr>
          </a:p>
          <a:p>
            <a:pPr marL="800100" lvl="1" indent="-342900" eaLnBrk="0" hangingPunct="0">
              <a:spcBef>
                <a:spcPct val="20000"/>
              </a:spcBef>
              <a:spcAft>
                <a:spcPts val="1200"/>
              </a:spcAft>
              <a:buFont typeface="Wingdings" charset="2"/>
              <a:buChar char="q"/>
              <a:defRPr/>
            </a:pPr>
            <a:r>
              <a:rPr lang="en-US" b="1" kern="0" dirty="0" smtClean="0">
                <a:latin typeface="+mn-lt"/>
                <a:ea typeface="ＭＳ Ｐゴシック" pitchFamily="-107" charset="-128"/>
                <a:cs typeface="ＭＳ Ｐゴシック" pitchFamily="-107" charset="-128"/>
              </a:rPr>
              <a:t>New Business and Potential Huge Market. Remember </a:t>
            </a:r>
            <a:r>
              <a:rPr lang="en-US" b="1" u="sng" kern="0" dirty="0" smtClean="0">
                <a:latin typeface="+mn-lt"/>
                <a:ea typeface="ＭＳ Ｐゴシック" pitchFamily="-107" charset="-128"/>
                <a:cs typeface="ＭＳ Ｐゴシック" pitchFamily="-107" charset="-128"/>
              </a:rPr>
              <a:t>1 in 6 </a:t>
            </a:r>
            <a:r>
              <a:rPr lang="en-US" b="1" kern="0" dirty="0" smtClean="0">
                <a:latin typeface="+mn-lt"/>
                <a:ea typeface="ＭＳ Ｐゴシック" pitchFamily="-107" charset="-128"/>
                <a:cs typeface="ＭＳ Ｐゴシック" pitchFamily="-107" charset="-128"/>
              </a:rPr>
              <a:t>families throughout the world have someone with a disability.</a:t>
            </a:r>
          </a:p>
          <a:p>
            <a:pPr marL="914400" lvl="1" indent="-457200" eaLnBrk="0" hangingPunct="0">
              <a:spcBef>
                <a:spcPct val="20000"/>
              </a:spcBef>
              <a:spcAft>
                <a:spcPts val="1200"/>
              </a:spcAft>
              <a:buFont typeface="Wingdings" charset="2"/>
              <a:buChar char="q"/>
              <a:defRPr/>
            </a:pPr>
            <a:r>
              <a:rPr lang="en-US" b="1" kern="0" dirty="0" smtClean="0">
                <a:latin typeface="+mn-lt"/>
                <a:ea typeface="ＭＳ Ｐゴシック" pitchFamily="-107" charset="-128"/>
                <a:cs typeface="ＭＳ Ｐゴシック" pitchFamily="-107" charset="-128"/>
              </a:rPr>
              <a:t>You build it and they will come. When you have an adaptive program your guests will be loyal and they will return every year.</a:t>
            </a:r>
          </a:p>
          <a:p>
            <a:pPr marL="914400" lvl="1" indent="-457200" eaLnBrk="0" hangingPunct="0">
              <a:spcBef>
                <a:spcPct val="20000"/>
              </a:spcBef>
              <a:spcAft>
                <a:spcPts val="1200"/>
              </a:spcAft>
              <a:buFont typeface="Wingdings" charset="2"/>
              <a:buChar char="q"/>
              <a:defRPr/>
            </a:pPr>
            <a:r>
              <a:rPr lang="en-US" b="1" kern="0" dirty="0" smtClean="0">
                <a:latin typeface="+mn-lt"/>
                <a:ea typeface="ＭＳ Ｐゴシック" pitchFamily="-107" charset="-128"/>
                <a:cs typeface="ＭＳ Ｐゴシック" pitchFamily="-107" charset="-128"/>
              </a:rPr>
              <a:t>Incorporate an entire family with the </a:t>
            </a:r>
            <a:r>
              <a:rPr lang="en-US" b="1" kern="0" dirty="0" err="1" smtClean="0">
                <a:latin typeface="+mn-lt"/>
                <a:ea typeface="ＭＳ Ｐゴシック" pitchFamily="-107" charset="-128"/>
                <a:cs typeface="ＭＳ Ｐゴシック" pitchFamily="-107" charset="-128"/>
              </a:rPr>
              <a:t>snowsports</a:t>
            </a:r>
            <a:r>
              <a:rPr lang="en-US" b="1" kern="0" dirty="0" smtClean="0">
                <a:latin typeface="+mn-lt"/>
                <a:ea typeface="ＭＳ Ｐゴシック" pitchFamily="-107" charset="-128"/>
                <a:cs typeface="ＭＳ Ｐゴシック" pitchFamily="-107" charset="-128"/>
              </a:rPr>
              <a:t> experience. The family, on average, will spend from $2,000 to $6,000 USD per day at your ski area and taking lessons. This does not include transportation or airfare.</a:t>
            </a:r>
          </a:p>
          <a:p>
            <a:pPr marL="1371600" lvl="2" indent="-457200" eaLnBrk="0" hangingPunct="0">
              <a:spcBef>
                <a:spcPct val="20000"/>
              </a:spcBef>
              <a:spcAft>
                <a:spcPts val="1200"/>
              </a:spcAft>
              <a:buFont typeface="+mj-lt"/>
              <a:buAutoNum type="arabicPeriod"/>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18517926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Conclusion </a:t>
            </a:r>
            <a:r>
              <a:rPr lang="en-US" sz="1600" dirty="0" smtClean="0"/>
              <a:t>(continued)</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marL="914400" lvl="1" indent="-457200" eaLnBrk="0" hangingPunct="0">
              <a:spcBef>
                <a:spcPct val="20000"/>
              </a:spcBef>
              <a:spcAft>
                <a:spcPts val="1200"/>
              </a:spcAft>
              <a:buFont typeface="+mj-lt"/>
              <a:buAutoNum type="arabicPeriod"/>
              <a:defRPr/>
            </a:pPr>
            <a:r>
              <a:rPr lang="en-US" b="1" kern="0" noProof="0" dirty="0" smtClean="0">
                <a:latin typeface="+mn-lt"/>
                <a:ea typeface="ＭＳ Ｐゴシック" pitchFamily="-107" charset="-128"/>
                <a:cs typeface="ＭＳ Ｐゴシック" pitchFamily="-107" charset="-128"/>
              </a:rPr>
              <a:t>Partnerships</a:t>
            </a:r>
          </a:p>
          <a:p>
            <a:pPr marL="1371600" lvl="2" indent="-457200" eaLnBrk="0" hangingPunct="0">
              <a:spcBef>
                <a:spcPct val="20000"/>
              </a:spcBef>
              <a:spcAft>
                <a:spcPts val="1200"/>
              </a:spcAft>
              <a:buFont typeface="Wingdings" charset="2"/>
              <a:buChar char="q"/>
              <a:defRPr/>
            </a:pPr>
            <a:r>
              <a:rPr lang="en-US" b="1" kern="0" dirty="0" smtClean="0">
                <a:latin typeface="+mn-lt"/>
                <a:ea typeface="ＭＳ Ｐゴシック" pitchFamily="-107" charset="-128"/>
                <a:cs typeface="ＭＳ Ｐゴシック" pitchFamily="-107" charset="-128"/>
              </a:rPr>
              <a:t>Everyone wins. The owner of the ski area. The ski schools. The ski pro’s. The businesses. The local economy.</a:t>
            </a:r>
          </a:p>
          <a:p>
            <a:pPr marL="1371600" lvl="2" indent="-457200" eaLnBrk="0" hangingPunct="0">
              <a:spcBef>
                <a:spcPct val="20000"/>
              </a:spcBef>
              <a:spcAft>
                <a:spcPts val="1200"/>
              </a:spcAft>
              <a:buFont typeface="Wingdings" charset="2"/>
              <a:buChar char="q"/>
              <a:defRPr/>
            </a:pPr>
            <a:r>
              <a:rPr lang="en-US" b="1" kern="0" noProof="0" dirty="0" smtClean="0">
                <a:latin typeface="+mn-lt"/>
                <a:ea typeface="ＭＳ Ｐゴシック" pitchFamily="-107" charset="-128"/>
                <a:cs typeface="ＭＳ Ｐゴシック" pitchFamily="-107" charset="-128"/>
              </a:rPr>
              <a:t>The community embraces this new emerging market</a:t>
            </a:r>
          </a:p>
          <a:p>
            <a:pPr marL="914400" lvl="1" indent="-457200" eaLnBrk="0" hangingPunct="0">
              <a:spcBef>
                <a:spcPct val="20000"/>
              </a:spcBef>
              <a:spcAft>
                <a:spcPts val="1200"/>
              </a:spcAft>
              <a:buFont typeface="+mj-lt"/>
              <a:buAutoNum type="arabicPeriod"/>
              <a:defRPr/>
            </a:pPr>
            <a:r>
              <a:rPr lang="en-US" b="1" kern="0" dirty="0" smtClean="0">
                <a:latin typeface="+mn-lt"/>
                <a:ea typeface="ＭＳ Ｐゴシック" pitchFamily="-107" charset="-128"/>
                <a:cs typeface="ＭＳ Ｐゴシック" pitchFamily="-107" charset="-128"/>
              </a:rPr>
              <a:t>The Market</a:t>
            </a:r>
          </a:p>
          <a:p>
            <a:pPr marL="1257300" lvl="2" indent="-342900" eaLnBrk="0" hangingPunct="0">
              <a:spcBef>
                <a:spcPct val="20000"/>
              </a:spcBef>
              <a:spcAft>
                <a:spcPts val="1200"/>
              </a:spcAft>
              <a:buFont typeface="Wingdings" charset="2"/>
              <a:buChar char="q"/>
              <a:defRPr/>
            </a:pPr>
            <a:r>
              <a:rPr lang="en-US" b="1" kern="0" noProof="0" dirty="0" smtClean="0">
                <a:latin typeface="+mn-lt"/>
                <a:ea typeface="ＭＳ Ｐゴシック" pitchFamily="-107" charset="-128"/>
                <a:cs typeface="ＭＳ Ｐゴシック" pitchFamily="-107" charset="-128"/>
              </a:rPr>
              <a:t>Baby Boomers, family ski vacations, private schools with their families, adaptive program collaboration. </a:t>
            </a:r>
            <a:r>
              <a:rPr lang="en-US" b="1" u="sng" kern="0" cap="all" noProof="0" dirty="0" smtClean="0">
                <a:latin typeface="+mn-lt"/>
                <a:ea typeface="ＭＳ Ｐゴシック" pitchFamily="-107" charset="-128"/>
                <a:cs typeface="ＭＳ Ｐゴシック" pitchFamily="-107" charset="-128"/>
              </a:rPr>
              <a:t>Remember, 1 in 6 families have someone in their family with a disability.</a:t>
            </a:r>
          </a:p>
          <a:p>
            <a:pPr marL="914400" lvl="1" indent="-457200" eaLnBrk="0" hangingPunct="0">
              <a:spcBef>
                <a:spcPct val="20000"/>
              </a:spcBef>
              <a:spcAft>
                <a:spcPts val="1200"/>
              </a:spcAft>
              <a:buFont typeface="+mj-lt"/>
              <a:buAutoNum type="arabicPeriod"/>
              <a:defRPr/>
            </a:pPr>
            <a:r>
              <a:rPr lang="en-US" b="1" kern="0" dirty="0" smtClean="0">
                <a:latin typeface="+mn-lt"/>
                <a:ea typeface="ＭＳ Ｐゴシック" pitchFamily="-107" charset="-128"/>
                <a:cs typeface="ＭＳ Ｐゴシック" pitchFamily="-107" charset="-128"/>
              </a:rPr>
              <a:t>Marketing</a:t>
            </a:r>
          </a:p>
          <a:p>
            <a:pPr marL="1371600" lvl="2" indent="-457200" eaLnBrk="0" hangingPunct="0">
              <a:spcBef>
                <a:spcPct val="20000"/>
              </a:spcBef>
              <a:spcAft>
                <a:spcPts val="1200"/>
              </a:spcAft>
              <a:buFont typeface="Wingdings" charset="2"/>
              <a:buChar char="q"/>
              <a:defRPr/>
            </a:pPr>
            <a:r>
              <a:rPr lang="en-US" b="1" kern="0" noProof="0" dirty="0" smtClean="0">
                <a:latin typeface="+mn-lt"/>
                <a:ea typeface="ＭＳ Ｐゴシック" pitchFamily="-107" charset="-128"/>
                <a:cs typeface="ＭＳ Ｐゴシック" pitchFamily="-107" charset="-128"/>
              </a:rPr>
              <a:t>Travel and tourism</a:t>
            </a:r>
          </a:p>
          <a:p>
            <a:pPr marL="114300" indent="-114300" eaLnBrk="0" hangingPunct="0">
              <a:spcBef>
                <a:spcPct val="20000"/>
              </a:spcBef>
              <a:defRPr/>
            </a:pPr>
            <a:endParaRPr lang="en-US" sz="1800" b="1" kern="0" noProof="0" dirty="0" smtClean="0">
              <a:latin typeface="+mn-lt"/>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36466228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Change the World</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lvl="1" eaLnBrk="0" hangingPunct="0">
              <a:spcBef>
                <a:spcPct val="20000"/>
              </a:spcBef>
              <a:spcAft>
                <a:spcPts val="1200"/>
              </a:spcAft>
              <a:defRPr/>
            </a:pPr>
            <a:endParaRPr lang="en-US" b="1" kern="0" dirty="0" smtClean="0">
              <a:ea typeface="ＭＳ Ｐゴシック" pitchFamily="-107" charset="-128"/>
              <a:cs typeface="ＭＳ Ｐゴシック" pitchFamily="-107" charset="-128"/>
            </a:endParaRP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YOU </a:t>
            </a:r>
            <a:r>
              <a:rPr lang="en-US" b="1" kern="0" dirty="0">
                <a:ea typeface="ＭＳ Ｐゴシック" pitchFamily="-107" charset="-128"/>
                <a:cs typeface="ＭＳ Ｐゴシック" pitchFamily="-107" charset="-128"/>
              </a:rPr>
              <a:t>CAN CHANGE THE WORLD ONE LIFE AT AT TIME</a:t>
            </a:r>
            <a:r>
              <a:rPr lang="en-US" b="1" kern="0" dirty="0" smtClean="0">
                <a:ea typeface="ＭＳ Ｐゴシック" pitchFamily="-107" charset="-128"/>
                <a:cs typeface="ＭＳ Ｐゴシック" pitchFamily="-107" charset="-128"/>
              </a:rPr>
              <a:t>.</a:t>
            </a: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I </a:t>
            </a:r>
            <a:r>
              <a:rPr lang="en-US" b="1" kern="0" dirty="0">
                <a:ea typeface="ＭＳ Ｐゴシック" pitchFamily="-107" charset="-128"/>
                <a:cs typeface="ＭＳ Ｐゴシック" pitchFamily="-107" charset="-128"/>
              </a:rPr>
              <a:t>guarantee you will go home at the end of the day, every day, </a:t>
            </a:r>
            <a:r>
              <a:rPr lang="en-US" b="1" kern="0" dirty="0" smtClean="0">
                <a:ea typeface="ＭＳ Ｐゴシック" pitchFamily="-107" charset="-128"/>
                <a:cs typeface="ＭＳ Ｐゴシック" pitchFamily="-107" charset="-128"/>
              </a:rPr>
              <a:t>saying</a:t>
            </a: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a:t>
            </a:r>
            <a:r>
              <a:rPr lang="en-US" b="1" kern="0" dirty="0">
                <a:ea typeface="ＭＳ Ｐゴシック" pitchFamily="-107" charset="-128"/>
                <a:cs typeface="ＭＳ Ｐゴシック" pitchFamily="-107" charset="-128"/>
              </a:rPr>
              <a:t>A job well done.” </a:t>
            </a:r>
            <a:endParaRPr lang="en-US" b="1" kern="0" dirty="0" smtClean="0">
              <a:ea typeface="ＭＳ Ｐゴシック" pitchFamily="-107" charset="-128"/>
              <a:cs typeface="ＭＳ Ｐゴシック" pitchFamily="-107" charset="-128"/>
            </a:endParaRPr>
          </a:p>
          <a:p>
            <a:pPr algn="ctr" eaLnBrk="0" hangingPunct="0">
              <a:spcBef>
                <a:spcPct val="20000"/>
              </a:spcBef>
              <a:spcAft>
                <a:spcPts val="1200"/>
              </a:spcAft>
              <a:defRPr/>
            </a:pPr>
            <a:endParaRPr lang="en-US" b="1" kern="0" dirty="0">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163423408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Simple.Slide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9938" name="Text Box 3"/>
          <p:cNvSpPr txBox="1">
            <a:spLocks noChangeArrowheads="1"/>
          </p:cNvSpPr>
          <p:nvPr/>
        </p:nvSpPr>
        <p:spPr bwMode="auto">
          <a:xfrm>
            <a:off x="685800" y="838200"/>
            <a:ext cx="7543800" cy="366713"/>
          </a:xfrm>
          <a:prstGeom prst="rect">
            <a:avLst/>
          </a:prstGeom>
          <a:noFill/>
          <a:ln w="9525">
            <a:noFill/>
            <a:miter lim="800000"/>
            <a:headEnd/>
            <a:tailEnd/>
          </a:ln>
        </p:spPr>
        <p:txBody>
          <a:bodyPr>
            <a:spAutoFit/>
          </a:bodyPr>
          <a:lstStyle/>
          <a:p>
            <a:pPr>
              <a:spcBef>
                <a:spcPct val="50000"/>
              </a:spcBef>
            </a:pPr>
            <a:endParaRPr lang="en-US"/>
          </a:p>
        </p:txBody>
      </p:sp>
      <p:sp>
        <p:nvSpPr>
          <p:cNvPr id="9" name="Rectangle 8"/>
          <p:cNvSpPr/>
          <p:nvPr/>
        </p:nvSpPr>
        <p:spPr>
          <a:xfrm>
            <a:off x="304800" y="304800"/>
            <a:ext cx="5181600" cy="461665"/>
          </a:xfrm>
          <a:prstGeom prst="rect">
            <a:avLst/>
          </a:prstGeom>
        </p:spPr>
        <p:txBody>
          <a:bodyPr wrap="square">
            <a:spAutoFit/>
          </a:bodyPr>
          <a:lstStyle/>
          <a:p>
            <a:r>
              <a:rPr lang="en-US" sz="2400" b="1" dirty="0" smtClean="0"/>
              <a:t>Interactive Workshops This Week</a:t>
            </a:r>
            <a:endParaRPr lang="en-US" sz="1600" dirty="0"/>
          </a:p>
        </p:txBody>
      </p:sp>
      <p:sp>
        <p:nvSpPr>
          <p:cNvPr id="13" name="Content Placeholder 2"/>
          <p:cNvSpPr txBox="1">
            <a:spLocks/>
          </p:cNvSpPr>
          <p:nvPr/>
        </p:nvSpPr>
        <p:spPr bwMode="auto">
          <a:xfrm>
            <a:off x="0" y="13716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p>
            <a:pPr lvl="1" eaLnBrk="0" hangingPunct="0">
              <a:spcBef>
                <a:spcPct val="20000"/>
              </a:spcBef>
              <a:spcAft>
                <a:spcPts val="1200"/>
              </a:spcAft>
              <a:defRPr/>
            </a:pPr>
            <a:endParaRPr lang="en-US" b="1" kern="0" dirty="0" smtClean="0">
              <a:ea typeface="ＭＳ Ｐゴシック" pitchFamily="-107" charset="-128"/>
              <a:cs typeface="ＭＳ Ｐゴシック" pitchFamily="-107" charset="-128"/>
            </a:endParaRP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You are invited this week to </a:t>
            </a:r>
            <a:r>
              <a:rPr lang="en-US" b="1" u="sng" kern="0" dirty="0" smtClean="0">
                <a:ea typeface="ＭＳ Ｐゴシック" pitchFamily="-107" charset="-128"/>
                <a:cs typeface="ＭＳ Ｐゴシック" pitchFamily="-107" charset="-128"/>
              </a:rPr>
              <a:t>evening workshops</a:t>
            </a: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to learn more and ask questions about</a:t>
            </a:r>
          </a:p>
          <a:p>
            <a:pPr algn="ctr" eaLnBrk="0" hangingPunct="0">
              <a:spcBef>
                <a:spcPct val="20000"/>
              </a:spcBef>
              <a:spcAft>
                <a:spcPts val="1200"/>
              </a:spcAft>
              <a:defRPr/>
            </a:pPr>
            <a:r>
              <a:rPr lang="en-US" b="1" kern="0" smtClean="0">
                <a:ea typeface="ＭＳ Ｐゴシック" pitchFamily="-107" charset="-128"/>
                <a:cs typeface="ＭＳ Ｐゴシック" pitchFamily="-107" charset="-128"/>
              </a:rPr>
              <a:t>ADAPTIVE SNOWSPORTS: THE NEW EMERGING MARKET</a:t>
            </a:r>
            <a:endParaRPr lang="en-US" b="1" kern="0" dirty="0" smtClean="0">
              <a:ea typeface="ＭＳ Ｐゴシック" pitchFamily="-107" charset="-128"/>
              <a:cs typeface="ＭＳ Ｐゴシック" pitchFamily="-107" charset="-128"/>
            </a:endParaRPr>
          </a:p>
          <a:p>
            <a:pPr algn="ctr" eaLnBrk="0" hangingPunct="0">
              <a:spcBef>
                <a:spcPct val="20000"/>
              </a:spcBef>
              <a:spcAft>
                <a:spcPts val="1200"/>
              </a:spcAft>
              <a:defRPr/>
            </a:pPr>
            <a:r>
              <a:rPr lang="en-US" b="1" kern="0" dirty="0" smtClean="0">
                <a:ea typeface="ＭＳ Ｐゴシック" pitchFamily="-107" charset="-128"/>
                <a:cs typeface="ＭＳ Ｐゴシック" pitchFamily="-107" charset="-128"/>
              </a:rPr>
              <a:t> .</a:t>
            </a:r>
          </a:p>
          <a:p>
            <a:pPr algn="ctr" eaLnBrk="0" hangingPunct="0">
              <a:spcBef>
                <a:spcPct val="20000"/>
              </a:spcBef>
              <a:spcAft>
                <a:spcPts val="1200"/>
              </a:spcAft>
              <a:defRPr/>
            </a:pPr>
            <a:endParaRPr lang="en-US" b="1" kern="0" dirty="0">
              <a:ea typeface="ＭＳ Ｐゴシック" pitchFamily="-107" charset="-128"/>
              <a:cs typeface="ＭＳ Ｐゴシック" pitchFamily="-107" charset="-128"/>
            </a:endParaRPr>
          </a:p>
        </p:txBody>
      </p:sp>
      <p:grpSp>
        <p:nvGrpSpPr>
          <p:cNvPr id="6" name="Group 5"/>
          <p:cNvGrpSpPr/>
          <p:nvPr/>
        </p:nvGrpSpPr>
        <p:grpSpPr>
          <a:xfrm>
            <a:off x="5486400" y="-13610"/>
            <a:ext cx="3657600" cy="1323439"/>
            <a:chOff x="5486400" y="-13610"/>
            <a:chExt cx="3657600" cy="1323439"/>
          </a:xfrm>
        </p:grpSpPr>
        <p:sp>
          <p:nvSpPr>
            <p:cNvPr id="7" name="TextBox 6"/>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8" name="Picture 7" descr="Challenge Aspen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25048210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PPT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4"/>
          <p:cNvSpPr txBox="1">
            <a:spLocks noChangeArrowheads="1"/>
          </p:cNvSpPr>
          <p:nvPr/>
        </p:nvSpPr>
        <p:spPr bwMode="auto">
          <a:xfrm>
            <a:off x="0" y="205740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50000"/>
              </a:spcBef>
            </a:pPr>
            <a:r>
              <a:rPr lang="en-US" sz="3000" b="1" dirty="0" smtClean="0">
                <a:latin typeface="Franklin Gothic Medium" pitchFamily="34" charset="0"/>
              </a:rPr>
              <a:t>THANK YOU!</a:t>
            </a:r>
            <a:endParaRPr lang="en-US" sz="3000" b="1" dirty="0">
              <a:latin typeface="Franklin Gothic Medium" pitchFamily="34" charset="0"/>
            </a:endParaRPr>
          </a:p>
        </p:txBody>
      </p:sp>
      <p:pic>
        <p:nvPicPr>
          <p:cNvPr id="21508" name="Picture 9" descr="facebook_logo.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9013" y="3783013"/>
            <a:ext cx="3381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0" descr="twitter_logo.bmp"/>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26063" y="3778250"/>
            <a:ext cx="3889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9"/>
          <p:cNvSpPr txBox="1">
            <a:spLocks noChangeArrowheads="1"/>
          </p:cNvSpPr>
          <p:nvPr/>
        </p:nvSpPr>
        <p:spPr bwMode="auto">
          <a:xfrm>
            <a:off x="1371600" y="3792538"/>
            <a:ext cx="30932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dirty="0" err="1" smtClean="0"/>
              <a:t>Facebook.com</a:t>
            </a:r>
            <a:r>
              <a:rPr lang="en-US" sz="1600" dirty="0" smtClean="0"/>
              <a:t>/</a:t>
            </a:r>
            <a:r>
              <a:rPr lang="en-US" sz="1600" dirty="0" err="1" smtClean="0"/>
              <a:t>ChallengeAspen</a:t>
            </a:r>
            <a:endParaRPr lang="en-US" sz="1600" dirty="0"/>
          </a:p>
        </p:txBody>
      </p:sp>
      <p:sp>
        <p:nvSpPr>
          <p:cNvPr id="21511" name="Text Box 9"/>
          <p:cNvSpPr txBox="1">
            <a:spLocks noChangeArrowheads="1"/>
          </p:cNvSpPr>
          <p:nvPr/>
        </p:nvSpPr>
        <p:spPr bwMode="auto">
          <a:xfrm>
            <a:off x="5715000" y="3798888"/>
            <a:ext cx="278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dirty="0" err="1"/>
              <a:t>Twitter.com</a:t>
            </a:r>
            <a:r>
              <a:rPr lang="en-US" sz="1600" dirty="0" smtClean="0"/>
              <a:t>/</a:t>
            </a:r>
            <a:r>
              <a:rPr lang="en-US" sz="1600" dirty="0" err="1" smtClean="0"/>
              <a:t>ChallengeAspen</a:t>
            </a:r>
            <a:endParaRPr lang="en-US" sz="1600" dirty="0"/>
          </a:p>
        </p:txBody>
      </p:sp>
      <p:grpSp>
        <p:nvGrpSpPr>
          <p:cNvPr id="8" name="Group 7"/>
          <p:cNvGrpSpPr/>
          <p:nvPr/>
        </p:nvGrpSpPr>
        <p:grpSpPr>
          <a:xfrm>
            <a:off x="5486400" y="-13610"/>
            <a:ext cx="3657600" cy="1323439"/>
            <a:chOff x="5486400" y="-13610"/>
            <a:chExt cx="3657600" cy="1323439"/>
          </a:xfrm>
        </p:grpSpPr>
        <p:sp>
          <p:nvSpPr>
            <p:cNvPr id="9" name="TextBox 8"/>
            <p:cNvSpPr txBox="1"/>
            <p:nvPr/>
          </p:nvSpPr>
          <p:spPr>
            <a:xfrm>
              <a:off x="5486400" y="-13610"/>
              <a:ext cx="3657600" cy="132343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10" name="Picture 9" descr="Challenge Aspen LOG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0"/>
              <a:ext cx="2423886" cy="1295400"/>
            </a:xfrm>
            <a:prstGeom prst="rect">
              <a:avLst/>
            </a:prstGeom>
          </p:spPr>
        </p:pic>
      </p:grpSp>
    </p:spTree>
    <p:extLst>
      <p:ext uri="{BB962C8B-B14F-4D97-AF65-F5344CB8AC3E}">
        <p14:creationId xmlns:p14="http://schemas.microsoft.com/office/powerpoint/2010/main" val="31419407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18715</TotalTime>
  <Words>2486</Words>
  <Application>Microsoft Macintosh PowerPoint</Application>
  <PresentationFormat>On-screen Show (4:3)</PresentationFormat>
  <Paragraphs>196</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Aspen Skiing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jehrlich</dc:creator>
  <cp:lastModifiedBy>Houston Cowan</cp:lastModifiedBy>
  <cp:revision>637</cp:revision>
  <cp:lastPrinted>2015-08-28T17:08:34Z</cp:lastPrinted>
  <dcterms:created xsi:type="dcterms:W3CDTF">2010-05-14T22:31:25Z</dcterms:created>
  <dcterms:modified xsi:type="dcterms:W3CDTF">2015-08-28T23:57:39Z</dcterms:modified>
</cp:coreProperties>
</file>